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3" r:id="rId4"/>
    <p:sldId id="274" r:id="rId5"/>
    <p:sldId id="275" r:id="rId6"/>
    <p:sldId id="259" r:id="rId7"/>
    <p:sldId id="276" r:id="rId8"/>
    <p:sldId id="260" r:id="rId9"/>
    <p:sldId id="278" r:id="rId10"/>
    <p:sldId id="277" r:id="rId11"/>
    <p:sldId id="294" r:id="rId12"/>
    <p:sldId id="280" r:id="rId13"/>
    <p:sldId id="279" r:id="rId14"/>
    <p:sldId id="263" r:id="rId15"/>
    <p:sldId id="295" r:id="rId16"/>
    <p:sldId id="284" r:id="rId17"/>
    <p:sldId id="281" r:id="rId18"/>
    <p:sldId id="287" r:id="rId19"/>
    <p:sldId id="288" r:id="rId20"/>
    <p:sldId id="289" r:id="rId21"/>
    <p:sldId id="290" r:id="rId22"/>
    <p:sldId id="291" r:id="rId23"/>
    <p:sldId id="292" r:id="rId24"/>
    <p:sldId id="266" r:id="rId25"/>
    <p:sldId id="298" r:id="rId26"/>
    <p:sldId id="293" r:id="rId27"/>
    <p:sldId id="297" r:id="rId28"/>
    <p:sldId id="270" r:id="rId29"/>
    <p:sldId id="271" r:id="rId30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바른공군체 Bold" panose="020B0800000101010101" pitchFamily="50" charset="-127"/>
      <p:bold r:id="rId36"/>
    </p:embeddedFont>
    <p:embeddedFont>
      <p:font typeface="바른공군체 Medium" panose="020B0600000101010101" pitchFamily="50" charset="-127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403C"/>
    <a:srgbClr val="D75B3F"/>
    <a:srgbClr val="FFEAE4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368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긴급차량 우선신호시스템은 긴급차량이 지나가는 경로의 신호등이 녹색으로 자동 변경되고, 주변 운전자에게는 긴급차량이 지나가고 있는 것을 알려줘 신속한 응급환자 이송을 지원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1044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긴급차량 우선신호시스템은 긴급차량이 지나가는 경로의 신호등이 녹색으로 자동 변경되고, 주변 운전자에게는 긴급차량이 지나가고 있는 것을 알려줘 신속한 응급환자 이송을 지원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15341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긴급차량 우선신호시스템은 긴급차량이 지나가는 경로의 신호등이 녹색으로 자동 변경되고, 주변 운전자에게는 긴급차량이 지나가고 있는 것을 알려줘 신속한 응급환자 이송을 지원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55288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긴급차량 우선신호시스템은 긴급차량이 지나가는 경로의 신호등이 녹색으로 자동 변경되고, 주변 운전자에게는 긴급차량이 지나가고 있는 것을 알려줘 신속한 응급환자 이송을 지원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긴급차량 우선신호시스템은 긴급차량이 지나가는 경로의 신호등이 녹색으로 자동 변경되고, 주변 운전자에게는 긴급차량이 지나가고 있는 것을 알려줘 신속한 응급환자 이송을 지원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7991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svg"/><Relationship Id="rId7" Type="http://schemas.openxmlformats.org/officeDocument/2006/relationships/image" Target="../media/image46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1.svg"/><Relationship Id="rId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34.png"/><Relationship Id="rId9" Type="http://schemas.openxmlformats.org/officeDocument/2006/relationships/image" Target="../media/image4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53.png"/><Relationship Id="rId5" Type="http://schemas.openxmlformats.org/officeDocument/2006/relationships/image" Target="../media/image35.svg"/><Relationship Id="rId10" Type="http://schemas.openxmlformats.org/officeDocument/2006/relationships/image" Target="../media/image52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51.png"/><Relationship Id="rId5" Type="http://schemas.openxmlformats.org/officeDocument/2006/relationships/image" Target="../media/image35.svg"/><Relationship Id="rId10" Type="http://schemas.openxmlformats.org/officeDocument/2006/relationships/image" Target="../media/image52.png"/><Relationship Id="rId4" Type="http://schemas.openxmlformats.org/officeDocument/2006/relationships/image" Target="../media/image34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60.png"/><Relationship Id="rId3" Type="http://schemas.openxmlformats.org/officeDocument/2006/relationships/image" Target="../media/image33.svg"/><Relationship Id="rId7" Type="http://schemas.openxmlformats.org/officeDocument/2006/relationships/image" Target="../media/image30.png"/><Relationship Id="rId12" Type="http://schemas.openxmlformats.org/officeDocument/2006/relationships/image" Target="../media/image5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58.png"/><Relationship Id="rId5" Type="http://schemas.openxmlformats.org/officeDocument/2006/relationships/image" Target="../media/image48.png"/><Relationship Id="rId10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4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3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7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3.svg"/><Relationship Id="rId7" Type="http://schemas.openxmlformats.org/officeDocument/2006/relationships/image" Target="../media/image78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793827" cy="6811591"/>
            <a:chOff x="0" y="0"/>
            <a:chExt cx="3369568" cy="1793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69568" cy="1793999"/>
            </a:xfrm>
            <a:custGeom>
              <a:avLst/>
              <a:gdLst/>
              <a:ahLst/>
              <a:cxnLst/>
              <a:rect l="l" t="t" r="r" b="b"/>
              <a:pathLst>
                <a:path w="3369568" h="1793999">
                  <a:moveTo>
                    <a:pt x="0" y="0"/>
                  </a:moveTo>
                  <a:lnTo>
                    <a:pt x="3369568" y="0"/>
                  </a:lnTo>
                  <a:lnTo>
                    <a:pt x="3369568" y="1793999"/>
                  </a:lnTo>
                  <a:lnTo>
                    <a:pt x="0" y="1793999"/>
                  </a:lnTo>
                  <a:close/>
                </a:path>
              </a:pathLst>
            </a:custGeom>
            <a:solidFill>
              <a:srgbClr val="FA9A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793827" y="5338284"/>
            <a:ext cx="5494173" cy="4975825"/>
            <a:chOff x="0" y="0"/>
            <a:chExt cx="7325564" cy="663443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7781" r="7781"/>
            <a:stretch>
              <a:fillRect/>
            </a:stretch>
          </p:blipFill>
          <p:spPr>
            <a:xfrm>
              <a:off x="0" y="0"/>
              <a:ext cx="7325564" cy="6634434"/>
            </a:xfrm>
            <a:prstGeom prst="rect">
              <a:avLst/>
            </a:prstGeom>
          </p:spPr>
        </p:pic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5400000">
            <a:off x="10374928" y="-2584313"/>
            <a:ext cx="9239180" cy="6606014"/>
            <a:chOff x="0" y="0"/>
            <a:chExt cx="7620000" cy="5448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618730" cy="5448300"/>
            </a:xfrm>
            <a:custGeom>
              <a:avLst/>
              <a:gdLst/>
              <a:ahLst/>
              <a:cxnLst/>
              <a:rect l="l" t="t" r="r" b="b"/>
              <a:pathLst>
                <a:path w="7618730" h="5448300">
                  <a:moveTo>
                    <a:pt x="6323330" y="0"/>
                  </a:moveTo>
                  <a:lnTo>
                    <a:pt x="1296670" y="0"/>
                  </a:lnTo>
                  <a:cubicBezTo>
                    <a:pt x="580390" y="0"/>
                    <a:pt x="0" y="580390"/>
                    <a:pt x="0" y="1296670"/>
                  </a:cubicBezTo>
                  <a:lnTo>
                    <a:pt x="0" y="5448300"/>
                  </a:lnTo>
                  <a:lnTo>
                    <a:pt x="6322060" y="5448300"/>
                  </a:lnTo>
                  <a:cubicBezTo>
                    <a:pt x="7038340" y="5448300"/>
                    <a:pt x="7618730" y="4867910"/>
                    <a:pt x="7618730" y="4151630"/>
                  </a:cubicBezTo>
                  <a:lnTo>
                    <a:pt x="7618730" y="0"/>
                  </a:lnTo>
                  <a:lnTo>
                    <a:pt x="6323330" y="0"/>
                  </a:lnTo>
                  <a:close/>
                </a:path>
              </a:pathLst>
            </a:custGeom>
            <a:solidFill>
              <a:srgbClr val="FFEAE4"/>
            </a:solidFill>
            <a:ln w="12700">
              <a:noFill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4137839" y="1370750"/>
            <a:ext cx="1958208" cy="1961345"/>
            <a:chOff x="0" y="1"/>
            <a:chExt cx="2610944" cy="26151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150899"/>
              <a:ext cx="2610944" cy="464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1"/>
                </a:lnSpc>
                <a:spcBef>
                  <a:spcPct val="0"/>
                </a:spcBef>
              </a:pPr>
              <a:endParaRPr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436736" y="-258162"/>
              <a:ext cx="1737472" cy="2253797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9645440" y="7105530"/>
            <a:ext cx="3148387" cy="259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56"/>
              </a:lnSpc>
            </a:pPr>
            <a:r>
              <a:rPr lang="en-US" sz="2812" spc="98" dirty="0" err="1">
                <a:solidFill>
                  <a:srgbClr val="FA9A84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팀명</a:t>
            </a:r>
            <a:r>
              <a:rPr lang="en-US" sz="2812" spc="98" dirty="0">
                <a:solidFill>
                  <a:srgbClr val="FA9A84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: </a:t>
            </a:r>
            <a:r>
              <a:rPr lang="en-US" sz="2812" spc="98" dirty="0" err="1">
                <a:solidFill>
                  <a:srgbClr val="FA9A84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다이소</a:t>
            </a:r>
            <a:endParaRPr lang="en-US" sz="2812" spc="98" dirty="0">
              <a:solidFill>
                <a:srgbClr val="FA9A84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>
              <a:lnSpc>
                <a:spcPts val="3266"/>
              </a:lnSpc>
            </a:pPr>
            <a:endParaRPr lang="en-US" sz="2812" spc="98" dirty="0">
              <a:solidFill>
                <a:srgbClr val="FA9A84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>
              <a:lnSpc>
                <a:spcPts val="3266"/>
              </a:lnSpc>
            </a:pPr>
            <a:r>
              <a:rPr lang="en-US" sz="2512" spc="87" dirty="0" err="1">
                <a:solidFill>
                  <a:srgbClr val="FA9A84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조장</a:t>
            </a:r>
            <a:r>
              <a:rPr lang="en-US" sz="2512" spc="87" dirty="0">
                <a:solidFill>
                  <a:srgbClr val="FA9A84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: </a:t>
            </a:r>
            <a:r>
              <a:rPr lang="en-US" sz="2512" spc="87" dirty="0" err="1">
                <a:solidFill>
                  <a:srgbClr val="FA9A84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김영민</a:t>
            </a:r>
            <a:endParaRPr lang="en-US" sz="2512" spc="87" dirty="0">
              <a:solidFill>
                <a:srgbClr val="FA9A84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>
              <a:lnSpc>
                <a:spcPts val="3266"/>
              </a:lnSpc>
            </a:pPr>
            <a:r>
              <a:rPr lang="en-US" sz="2512" spc="87" dirty="0" err="1">
                <a:solidFill>
                  <a:srgbClr val="FA9A84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조원</a:t>
            </a:r>
            <a:r>
              <a:rPr lang="en-US" sz="2512" spc="87" dirty="0">
                <a:solidFill>
                  <a:srgbClr val="FA9A84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: </a:t>
            </a:r>
            <a:r>
              <a:rPr lang="en-US" sz="2512" spc="87" dirty="0" err="1">
                <a:solidFill>
                  <a:srgbClr val="FA9A84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권예진</a:t>
            </a:r>
            <a:endParaRPr lang="en-US" sz="2512" spc="87" dirty="0">
              <a:solidFill>
                <a:srgbClr val="FA9A84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>
              <a:lnSpc>
                <a:spcPts val="3266"/>
              </a:lnSpc>
            </a:pPr>
            <a:r>
              <a:rPr lang="en-US" sz="2512" spc="87" dirty="0" err="1">
                <a:solidFill>
                  <a:srgbClr val="FA9A84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조원</a:t>
            </a:r>
            <a:r>
              <a:rPr lang="en-US" sz="2512" spc="87" dirty="0">
                <a:solidFill>
                  <a:srgbClr val="FA9A84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: </a:t>
            </a:r>
            <a:r>
              <a:rPr lang="en-US" sz="2512" spc="87" dirty="0" err="1">
                <a:solidFill>
                  <a:srgbClr val="FA9A84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김희진</a:t>
            </a:r>
            <a:endParaRPr lang="en-US" sz="2512" spc="87" dirty="0">
              <a:solidFill>
                <a:srgbClr val="FA9A84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>
              <a:lnSpc>
                <a:spcPts val="3266"/>
              </a:lnSpc>
            </a:pPr>
            <a:r>
              <a:rPr lang="en-US" sz="2512" spc="87" dirty="0" err="1">
                <a:solidFill>
                  <a:srgbClr val="FA9A84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조원</a:t>
            </a:r>
            <a:r>
              <a:rPr lang="en-US" sz="2512" spc="87" dirty="0">
                <a:solidFill>
                  <a:srgbClr val="FA9A84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: </a:t>
            </a:r>
            <a:r>
              <a:rPr lang="en-US" sz="2512" spc="87" dirty="0" err="1">
                <a:solidFill>
                  <a:srgbClr val="FA9A84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여은총</a:t>
            </a:r>
            <a:endParaRPr lang="en-US" sz="2512" spc="87" dirty="0">
              <a:solidFill>
                <a:srgbClr val="FA9A84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645440" y="6802066"/>
            <a:ext cx="3148387" cy="52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10"/>
              </a:lnSpc>
            </a:pPr>
            <a:endParaRPr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marL="0" lvl="0" indent="0">
              <a:lnSpc>
                <a:spcPts val="2010"/>
              </a:lnSpc>
            </a:pPr>
            <a:r>
              <a:rPr lang="en-US" sz="1675" spc="150">
                <a:solidFill>
                  <a:srgbClr val="FA9A84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2043623"/>
            <a:ext cx="9761552" cy="3073710"/>
            <a:chOff x="0" y="114300"/>
            <a:chExt cx="13015403" cy="409828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3665422"/>
              <a:ext cx="13015403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endParaRPr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14300"/>
              <a:ext cx="13015403" cy="3816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sz="6200" dirty="0" err="1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서울시</a:t>
              </a:r>
              <a:r>
                <a:rPr lang="en-US" sz="6200" dirty="0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</a:t>
              </a:r>
              <a:r>
                <a:rPr lang="en-US" sz="6200" dirty="0" err="1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구급차량</a:t>
              </a:r>
              <a:r>
                <a:rPr lang="en-US" sz="6200" dirty="0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</a:t>
              </a:r>
              <a:r>
                <a:rPr lang="en-US" sz="6200" dirty="0" err="1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출동</a:t>
              </a:r>
              <a:r>
                <a:rPr lang="en-US" sz="6200" dirty="0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</a:t>
              </a:r>
              <a:r>
                <a:rPr lang="en-US" sz="6200" dirty="0" err="1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시간</a:t>
              </a:r>
              <a:r>
                <a:rPr lang="en-US" sz="6200" dirty="0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</a:t>
              </a:r>
            </a:p>
            <a:p>
              <a:pPr algn="ctr"/>
              <a:r>
                <a:rPr lang="en-US" sz="6200" dirty="0" err="1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단축을</a:t>
              </a:r>
              <a:r>
                <a:rPr lang="en-US" sz="6200" dirty="0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</a:t>
              </a:r>
              <a:r>
                <a:rPr lang="en-US" sz="6200" dirty="0" err="1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위한</a:t>
              </a:r>
              <a:r>
                <a:rPr lang="en-US" sz="6200" dirty="0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</a:t>
              </a:r>
              <a:r>
                <a:rPr lang="en-US" sz="6200" dirty="0" err="1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구급신고</a:t>
              </a:r>
              <a:r>
                <a:rPr lang="en-US" sz="6200" dirty="0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</a:t>
              </a:r>
            </a:p>
            <a:p>
              <a:pPr algn="ctr"/>
              <a:r>
                <a:rPr lang="en-US" sz="6200" dirty="0" err="1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다발지역</a:t>
              </a:r>
              <a:r>
                <a:rPr lang="en-US" sz="6200" dirty="0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</a:t>
              </a:r>
              <a:r>
                <a:rPr lang="en-US" sz="6200" dirty="0" err="1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현황</a:t>
              </a:r>
              <a:r>
                <a:rPr lang="en-US" sz="6200" dirty="0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</a:t>
              </a:r>
              <a:r>
                <a:rPr lang="en-US" sz="6200" dirty="0" err="1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분석</a:t>
              </a:r>
              <a:endParaRPr lang="en-US" sz="6200" dirty="0">
                <a:solidFill>
                  <a:srgbClr val="FFFFF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8451" y="792220"/>
            <a:ext cx="1214072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2"/>
              </a:lnSpc>
            </a:pPr>
            <a:r>
              <a:rPr lang="en-US" sz="5351" dirty="0" err="1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</a:t>
            </a:r>
            <a:r>
              <a:rPr lang="en-US" sz="535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en-US" sz="5351" dirty="0" err="1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r>
              <a:rPr lang="en-US" sz="535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_       </a:t>
            </a:r>
            <a:r>
              <a:rPr lang="ko-KR" altLang="en-US" sz="535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이상치 파악</a:t>
            </a:r>
            <a:endParaRPr lang="en-US" sz="5351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28451" y="469557"/>
            <a:ext cx="883863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97"/>
              </a:lnSpc>
              <a:spcBef>
                <a:spcPct val="0"/>
              </a:spcBef>
            </a:pPr>
            <a:r>
              <a:rPr lang="en-US" sz="1926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 02.프로젝트수행  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98B7FDF-0DEB-7026-E82F-C5D6ABD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71" y="1943100"/>
            <a:ext cx="7637117" cy="8049488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64CF7596-0B1D-6E90-259E-F6360F404AA7}"/>
              </a:ext>
            </a:extLst>
          </p:cNvPr>
          <p:cNvSpPr/>
          <p:nvPr/>
        </p:nvSpPr>
        <p:spPr>
          <a:xfrm>
            <a:off x="685800" y="9421354"/>
            <a:ext cx="7315200" cy="294146"/>
          </a:xfrm>
          <a:prstGeom prst="rect">
            <a:avLst/>
          </a:prstGeom>
          <a:noFill/>
          <a:ln w="57150">
            <a:solidFill>
              <a:srgbClr val="DE4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 descr="커서">
            <a:extLst>
              <a:ext uri="{FF2B5EF4-FFF2-40B4-BE49-F238E27FC236}">
                <a16:creationId xmlns:a16="http://schemas.microsoft.com/office/drawing/2014/main" id="{22D0980E-090B-953E-3C2D-085D7FB6C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965142">
            <a:off x="8485857" y="9203243"/>
            <a:ext cx="730366" cy="730366"/>
          </a:xfrm>
          <a:prstGeom prst="rect">
            <a:avLst/>
          </a:prstGeom>
        </p:spPr>
      </p:pic>
      <p:sp>
        <p:nvSpPr>
          <p:cNvPr id="75" name="TextBox 9">
            <a:extLst>
              <a:ext uri="{FF2B5EF4-FFF2-40B4-BE49-F238E27FC236}">
                <a16:creationId xmlns:a16="http://schemas.microsoft.com/office/drawing/2014/main" id="{84D3B9AA-AAAA-ED6F-0E3C-6EA37B662EDB}"/>
              </a:ext>
            </a:extLst>
          </p:cNvPr>
          <p:cNvSpPr txBox="1"/>
          <p:nvPr/>
        </p:nvSpPr>
        <p:spPr>
          <a:xfrm>
            <a:off x="9144000" y="8978925"/>
            <a:ext cx="611405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ct val="15000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약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45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건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대부분 현장실무자 거리 단위 입력 오류</a:t>
            </a:r>
            <a:endParaRPr lang="en-US" altLang="ko-KR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marL="334673" lvl="1">
              <a:lnSpc>
                <a:spcPct val="150000"/>
              </a:lnSpc>
            </a:pP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소방 데이터 담당자에게 직접 확인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)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77" name="그래픽 76" descr="커서">
            <a:extLst>
              <a:ext uri="{FF2B5EF4-FFF2-40B4-BE49-F238E27FC236}">
                <a16:creationId xmlns:a16="http://schemas.microsoft.com/office/drawing/2014/main" id="{CCEDDB0D-10FA-DC0A-4DA9-E5197D964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965142">
            <a:off x="8485856" y="3236967"/>
            <a:ext cx="730366" cy="730366"/>
          </a:xfrm>
          <a:prstGeom prst="rect">
            <a:avLst/>
          </a:prstGeom>
        </p:spPr>
      </p:pic>
      <p:sp>
        <p:nvSpPr>
          <p:cNvPr id="78" name="TextBox 9">
            <a:extLst>
              <a:ext uri="{FF2B5EF4-FFF2-40B4-BE49-F238E27FC236}">
                <a16:creationId xmlns:a16="http://schemas.microsoft.com/office/drawing/2014/main" id="{4A538374-83F8-9236-2582-B88F130CEDF1}"/>
              </a:ext>
            </a:extLst>
          </p:cNvPr>
          <p:cNvSpPr txBox="1"/>
          <p:nvPr/>
        </p:nvSpPr>
        <p:spPr>
          <a:xfrm>
            <a:off x="9382329" y="3113547"/>
            <a:ext cx="611405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ct val="15000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전체 구급출동 신고 수의 약  </a:t>
            </a:r>
            <a:r>
              <a:rPr lang="en-US" altLang="ko-KR" sz="3200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90%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차지</a:t>
            </a:r>
            <a:endParaRPr lang="en-US" altLang="ko-KR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91BCD176-AFDB-65CE-F569-66A01BC80F29}"/>
              </a:ext>
            </a:extLst>
          </p:cNvPr>
          <p:cNvCxnSpPr>
            <a:cxnSpLocks/>
          </p:cNvCxnSpPr>
          <p:nvPr/>
        </p:nvCxnSpPr>
        <p:spPr>
          <a:xfrm>
            <a:off x="685800" y="4533900"/>
            <a:ext cx="8458200" cy="0"/>
          </a:xfrm>
          <a:prstGeom prst="line">
            <a:avLst/>
          </a:prstGeom>
          <a:ln w="38100">
            <a:solidFill>
              <a:srgbClr val="DE403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34B389B4-03E0-56B2-9E8C-2C7B0B29C240}"/>
              </a:ext>
            </a:extLst>
          </p:cNvPr>
          <p:cNvCxnSpPr>
            <a:cxnSpLocks/>
          </p:cNvCxnSpPr>
          <p:nvPr/>
        </p:nvCxnSpPr>
        <p:spPr>
          <a:xfrm>
            <a:off x="685800" y="7581900"/>
            <a:ext cx="11049000" cy="0"/>
          </a:xfrm>
          <a:prstGeom prst="line">
            <a:avLst/>
          </a:prstGeom>
          <a:ln w="38100">
            <a:solidFill>
              <a:srgbClr val="DE403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래픽 82" descr="커서">
            <a:extLst>
              <a:ext uri="{FF2B5EF4-FFF2-40B4-BE49-F238E27FC236}">
                <a16:creationId xmlns:a16="http://schemas.microsoft.com/office/drawing/2014/main" id="{35F8582A-DC81-6AF5-03BC-D6CE214B4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965142">
            <a:off x="8485856" y="5736559"/>
            <a:ext cx="730366" cy="730366"/>
          </a:xfrm>
          <a:prstGeom prst="rect">
            <a:avLst/>
          </a:prstGeom>
        </p:spPr>
      </p:pic>
      <p:sp>
        <p:nvSpPr>
          <p:cNvPr id="84" name="TextBox 9">
            <a:extLst>
              <a:ext uri="{FF2B5EF4-FFF2-40B4-BE49-F238E27FC236}">
                <a16:creationId xmlns:a16="http://schemas.microsoft.com/office/drawing/2014/main" id="{B4FA801B-6BE9-74B7-A157-757E8D432B47}"/>
              </a:ext>
            </a:extLst>
          </p:cNvPr>
          <p:cNvSpPr txBox="1"/>
          <p:nvPr/>
        </p:nvSpPr>
        <p:spPr>
          <a:xfrm>
            <a:off x="9382329" y="5596694"/>
            <a:ext cx="611405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ct val="15000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전체 구급출동 신고 수의 약</a:t>
            </a:r>
            <a:r>
              <a:rPr lang="ko-KR" altLang="en-US" sz="3200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9%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차지</a:t>
            </a:r>
            <a:endParaRPr lang="en-US" altLang="ko-KR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85" name="TextBox 9">
            <a:extLst>
              <a:ext uri="{FF2B5EF4-FFF2-40B4-BE49-F238E27FC236}">
                <a16:creationId xmlns:a16="http://schemas.microsoft.com/office/drawing/2014/main" id="{24E9D4A1-A3D5-8AD1-20CD-D089BC4C549A}"/>
              </a:ext>
            </a:extLst>
          </p:cNvPr>
          <p:cNvSpPr txBox="1"/>
          <p:nvPr/>
        </p:nvSpPr>
        <p:spPr>
          <a:xfrm>
            <a:off x="11887200" y="7124700"/>
            <a:ext cx="611405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ct val="15000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전체 구급출동 신고 수의 약</a:t>
            </a:r>
            <a:r>
              <a:rPr lang="ko-KR" altLang="en-US" sz="3200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99%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차지</a:t>
            </a:r>
            <a:endParaRPr lang="en-US" altLang="ko-KR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93" name="그래픽 92" descr="질문">
            <a:extLst>
              <a:ext uri="{FF2B5EF4-FFF2-40B4-BE49-F238E27FC236}">
                <a16:creationId xmlns:a16="http://schemas.microsoft.com/office/drawing/2014/main" id="{9A78E150-8C01-03A6-1B99-A8D4D4E640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4411" y="751612"/>
            <a:ext cx="914400" cy="914400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57A01E34-9612-5D3E-19DC-326BA7591C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5537"/>
          <a:stretch/>
        </p:blipFill>
        <p:spPr>
          <a:xfrm>
            <a:off x="9566990" y="1983675"/>
            <a:ext cx="4461397" cy="448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77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5" grpId="0"/>
      <p:bldP spid="78" grpId="0"/>
      <p:bldP spid="84" grpId="0"/>
      <p:bldP spid="8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8451" y="792220"/>
            <a:ext cx="1214072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2"/>
              </a:lnSpc>
            </a:pPr>
            <a:r>
              <a:rPr lang="en-US" sz="5351" dirty="0" err="1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</a:t>
            </a:r>
            <a:r>
              <a:rPr lang="en-US" sz="535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en-US" sz="5351" dirty="0" err="1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r>
              <a:rPr lang="en-US" sz="535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_       </a:t>
            </a:r>
            <a:r>
              <a:rPr lang="ko-KR" altLang="en-US" sz="535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이상치 파악</a:t>
            </a:r>
            <a:endParaRPr lang="en-US" sz="5351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28451" y="469557"/>
            <a:ext cx="883863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97"/>
              </a:lnSpc>
              <a:spcBef>
                <a:spcPct val="0"/>
              </a:spcBef>
            </a:pPr>
            <a:r>
              <a:rPr lang="en-US" sz="1926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 02.프로젝트수행  </a:t>
            </a:r>
          </a:p>
        </p:txBody>
      </p:sp>
      <p:pic>
        <p:nvPicPr>
          <p:cNvPr id="73" name="그래픽 72" descr="커서">
            <a:extLst>
              <a:ext uri="{FF2B5EF4-FFF2-40B4-BE49-F238E27FC236}">
                <a16:creationId xmlns:a16="http://schemas.microsoft.com/office/drawing/2014/main" id="{22D0980E-090B-953E-3C2D-085D7FB6C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65142">
            <a:off x="11349483" y="8112180"/>
            <a:ext cx="730366" cy="730366"/>
          </a:xfrm>
          <a:prstGeom prst="rect">
            <a:avLst/>
          </a:prstGeom>
        </p:spPr>
      </p:pic>
      <p:sp>
        <p:nvSpPr>
          <p:cNvPr id="75" name="TextBox 9">
            <a:extLst>
              <a:ext uri="{FF2B5EF4-FFF2-40B4-BE49-F238E27FC236}">
                <a16:creationId xmlns:a16="http://schemas.microsoft.com/office/drawing/2014/main" id="{84D3B9AA-AAAA-ED6F-0E3C-6EA37B662EDB}"/>
              </a:ext>
            </a:extLst>
          </p:cNvPr>
          <p:cNvSpPr txBox="1"/>
          <p:nvPr/>
        </p:nvSpPr>
        <p:spPr>
          <a:xfrm>
            <a:off x="12268200" y="8138810"/>
            <a:ext cx="611405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ct val="150000"/>
              </a:lnSpc>
            </a:pPr>
            <a:r>
              <a:rPr lang="ko-KR" altLang="en-US" sz="32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이상치 제거 기준 정립 필요</a:t>
            </a:r>
            <a:endParaRPr lang="en-US" sz="32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93" name="그래픽 92" descr="질문">
            <a:extLst>
              <a:ext uri="{FF2B5EF4-FFF2-40B4-BE49-F238E27FC236}">
                <a16:creationId xmlns:a16="http://schemas.microsoft.com/office/drawing/2014/main" id="{9A78E150-8C01-03A6-1B99-A8D4D4E64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4411" y="751612"/>
            <a:ext cx="914400" cy="91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819018-C38F-D347-31D6-1B2795855E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06"/>
          <a:stretch/>
        </p:blipFill>
        <p:spPr>
          <a:xfrm>
            <a:off x="363285" y="2771987"/>
            <a:ext cx="17561429" cy="4687412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64CF7596-0B1D-6E90-259E-F6360F404AA7}"/>
              </a:ext>
            </a:extLst>
          </p:cNvPr>
          <p:cNvSpPr/>
          <p:nvPr/>
        </p:nvSpPr>
        <p:spPr>
          <a:xfrm>
            <a:off x="13563600" y="2771986"/>
            <a:ext cx="3276600" cy="4768413"/>
          </a:xfrm>
          <a:prstGeom prst="rect">
            <a:avLst/>
          </a:prstGeom>
          <a:noFill/>
          <a:ln w="57150">
            <a:solidFill>
              <a:srgbClr val="DE4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C779DDC-20B3-6DA4-BA11-DB48A2A7324D}"/>
              </a:ext>
            </a:extLst>
          </p:cNvPr>
          <p:cNvSpPr txBox="1"/>
          <p:nvPr/>
        </p:nvSpPr>
        <p:spPr>
          <a:xfrm>
            <a:off x="12268200" y="8992341"/>
            <a:ext cx="611405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ct val="15000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현장실무자 거리 단위 입력 오류</a:t>
            </a:r>
            <a:endParaRPr lang="en-US" altLang="ko-KR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marL="334673" lvl="1">
              <a:lnSpc>
                <a:spcPct val="150000"/>
              </a:lnSpc>
            </a:pP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소방 데이터 담당자에게 직접 확인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)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90290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8451" y="792220"/>
            <a:ext cx="1214072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2"/>
              </a:lnSpc>
            </a:pPr>
            <a:r>
              <a:rPr lang="en-US" sz="5351" dirty="0" err="1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</a:t>
            </a:r>
            <a:r>
              <a:rPr lang="en-US" sz="535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en-US" sz="5351" dirty="0" err="1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r>
              <a:rPr lang="en-US" sz="535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_       </a:t>
            </a:r>
            <a:r>
              <a:rPr lang="ko-KR" altLang="en-US" sz="535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이상치 제거</a:t>
            </a:r>
            <a:endParaRPr lang="en-US" sz="5351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28451" y="469557"/>
            <a:ext cx="883863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97"/>
              </a:lnSpc>
              <a:spcBef>
                <a:spcPct val="0"/>
              </a:spcBef>
            </a:pPr>
            <a:r>
              <a:rPr lang="en-US" sz="1926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 02.프로젝트수행  </a:t>
            </a:r>
          </a:p>
        </p:txBody>
      </p:sp>
      <p:pic>
        <p:nvPicPr>
          <p:cNvPr id="67" name="그래픽 66" descr="닫기">
            <a:extLst>
              <a:ext uri="{FF2B5EF4-FFF2-40B4-BE49-F238E27FC236}">
                <a16:creationId xmlns:a16="http://schemas.microsoft.com/office/drawing/2014/main" id="{79EB6182-8AAA-BC0A-D8DC-2E63C7837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3451" y="865646"/>
            <a:ext cx="914400" cy="914400"/>
          </a:xfrm>
          <a:prstGeom prst="rect">
            <a:avLst/>
          </a:prstGeom>
        </p:spPr>
      </p:pic>
      <p:sp>
        <p:nvSpPr>
          <p:cNvPr id="84" name="TextBox 9">
            <a:extLst>
              <a:ext uri="{FF2B5EF4-FFF2-40B4-BE49-F238E27FC236}">
                <a16:creationId xmlns:a16="http://schemas.microsoft.com/office/drawing/2014/main" id="{B4FA801B-6BE9-74B7-A157-757E8D432B47}"/>
              </a:ext>
            </a:extLst>
          </p:cNvPr>
          <p:cNvSpPr txBox="1"/>
          <p:nvPr/>
        </p:nvSpPr>
        <p:spPr>
          <a:xfrm>
            <a:off x="2566426" y="4278723"/>
            <a:ext cx="15721574" cy="2269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Step1.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 월별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(1~12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월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)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 차량통행속도 데이터프레임 통합하여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2021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년 차량통행속도 평균 데이터프레임 생성 </a:t>
            </a:r>
            <a:endParaRPr lang="en-US" altLang="ko-KR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Stpe2.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하위 이상치 데이터프레임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(</a:t>
            </a:r>
            <a:r>
              <a:rPr lang="en-US" altLang="ko-KR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lower_outlier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)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생성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Q1  -  1.5*IQR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Step3.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상위 이상치 데이터프레임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(</a:t>
            </a:r>
            <a:r>
              <a:rPr lang="en-US" altLang="ko-KR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upper_outlier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)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생성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최대값</a:t>
            </a:r>
            <a:endParaRPr lang="en-US" altLang="ko-KR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	* </a:t>
            </a:r>
            <a:r>
              <a:rPr lang="ko-KR" altLang="en-US" sz="16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구급 차량은 속도 등 도로교통법에서 비교적 자유롭고 구급차량을 위해 길을 비켜주는 문화가 있기 때문에</a:t>
            </a:r>
            <a:r>
              <a:rPr lang="en-US" altLang="ko-KR" sz="16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타 차량에 비해 속도가 빠를 것이라고 판단</a:t>
            </a:r>
            <a:endParaRPr lang="en-US" altLang="ko-KR" sz="16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Step4. </a:t>
            </a:r>
            <a:r>
              <a:rPr lang="en-US" altLang="ko-KR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min_s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: </a:t>
            </a:r>
            <a:r>
              <a:rPr lang="en-US" altLang="ko-KR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lower_outlier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전체 평균값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| </a:t>
            </a:r>
            <a:r>
              <a:rPr lang="en-US" altLang="ko-KR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max_s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: </a:t>
            </a:r>
            <a:r>
              <a:rPr lang="en-US" altLang="ko-KR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upper_outlier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전체 최댓값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DEE61-7AF5-6D7C-D7EA-D6FAC048330F}"/>
              </a:ext>
            </a:extLst>
          </p:cNvPr>
          <p:cNvSpPr txBox="1"/>
          <p:nvPr/>
        </p:nvSpPr>
        <p:spPr>
          <a:xfrm>
            <a:off x="1811624" y="2439460"/>
            <a:ext cx="5579775" cy="875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92"/>
              </a:lnSpc>
            </a:pPr>
            <a:r>
              <a:rPr lang="ko-KR" altLang="en-US" sz="4000" dirty="0">
                <a:solidFill>
                  <a:srgbClr val="DE403C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이상치 제거 기준 정립</a:t>
            </a:r>
            <a:endParaRPr lang="en-US" sz="4000" dirty="0">
              <a:solidFill>
                <a:srgbClr val="DE403C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pic>
        <p:nvPicPr>
          <p:cNvPr id="5" name="그래픽 4" descr="테이블">
            <a:extLst>
              <a:ext uri="{FF2B5EF4-FFF2-40B4-BE49-F238E27FC236}">
                <a16:creationId xmlns:a16="http://schemas.microsoft.com/office/drawing/2014/main" id="{F870FCD3-4B00-AB27-1B9F-4AC90E75E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0052" y="3428229"/>
            <a:ext cx="737298" cy="737298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AE4E6E4-F8A8-0E48-BBC3-E15AE27B6C8E}"/>
              </a:ext>
            </a:extLst>
          </p:cNvPr>
          <p:cNvSpPr txBox="1"/>
          <p:nvPr/>
        </p:nvSpPr>
        <p:spPr>
          <a:xfrm>
            <a:off x="2101949" y="3536063"/>
            <a:ext cx="11309251" cy="521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월별</a:t>
            </a:r>
            <a:r>
              <a:rPr lang="en-US" altLang="ko-KR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차량통행속도.xlsx</a:t>
            </a:r>
          </a:p>
        </p:txBody>
      </p:sp>
      <p:pic>
        <p:nvPicPr>
          <p:cNvPr id="9" name="그래픽 8" descr="표지판">
            <a:extLst>
              <a:ext uri="{FF2B5EF4-FFF2-40B4-BE49-F238E27FC236}">
                <a16:creationId xmlns:a16="http://schemas.microsoft.com/office/drawing/2014/main" id="{04270044-0ECE-5E0A-4BDC-79127CDF7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00" y="2400300"/>
            <a:ext cx="914400" cy="914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87EA63-05D3-5703-4478-0D54CEE50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6979921"/>
            <a:ext cx="8697635" cy="29213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0FC936-F119-48BC-04D4-94D206B49D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7514" y="6979921"/>
            <a:ext cx="5339510" cy="292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02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8451" y="792220"/>
            <a:ext cx="1214072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2"/>
              </a:lnSpc>
            </a:pPr>
            <a:r>
              <a:rPr lang="en-US" sz="5351" dirty="0" err="1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</a:t>
            </a:r>
            <a:r>
              <a:rPr lang="en-US" sz="535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en-US" sz="5351" dirty="0" err="1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r>
              <a:rPr lang="en-US" sz="535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_       </a:t>
            </a:r>
            <a:r>
              <a:rPr lang="ko-KR" altLang="en-US" sz="535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이상치 처리 완료</a:t>
            </a:r>
            <a:endParaRPr lang="en-US" sz="5351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28451" y="469557"/>
            <a:ext cx="883863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97"/>
              </a:lnSpc>
              <a:spcBef>
                <a:spcPct val="0"/>
              </a:spcBef>
            </a:pPr>
            <a:r>
              <a:rPr lang="en-US" sz="1926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 02.프로젝트수행  </a:t>
            </a:r>
          </a:p>
        </p:txBody>
      </p:sp>
      <p:pic>
        <p:nvPicPr>
          <p:cNvPr id="67" name="그래픽 66" descr="닫기">
            <a:extLst>
              <a:ext uri="{FF2B5EF4-FFF2-40B4-BE49-F238E27FC236}">
                <a16:creationId xmlns:a16="http://schemas.microsoft.com/office/drawing/2014/main" id="{79EB6182-8AAA-BC0A-D8DC-2E63C7837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3451" y="865646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DEE61-7AF5-6D7C-D7EA-D6FAC048330F}"/>
              </a:ext>
            </a:extLst>
          </p:cNvPr>
          <p:cNvSpPr txBox="1"/>
          <p:nvPr/>
        </p:nvSpPr>
        <p:spPr>
          <a:xfrm>
            <a:off x="1811624" y="2439460"/>
            <a:ext cx="5579775" cy="875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92"/>
              </a:lnSpc>
            </a:pPr>
            <a:r>
              <a:rPr lang="ko-KR" altLang="en-US" sz="4000" dirty="0">
                <a:solidFill>
                  <a:srgbClr val="DE403C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이상치 제거 기준 정립</a:t>
            </a:r>
            <a:endParaRPr lang="en-US" sz="4000" dirty="0">
              <a:solidFill>
                <a:srgbClr val="DE403C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87EA63-05D3-5703-4478-0D54CEE50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777" y="6210300"/>
            <a:ext cx="9778793" cy="32844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0FC936-F119-48BC-04D4-94D206B49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297" y="2465484"/>
            <a:ext cx="5982102" cy="32729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D9E0B5-F000-5E02-1994-6AEED0FAC77A}"/>
              </a:ext>
            </a:extLst>
          </p:cNvPr>
          <p:cNvSpPr/>
          <p:nvPr/>
        </p:nvSpPr>
        <p:spPr>
          <a:xfrm>
            <a:off x="1676400" y="8667514"/>
            <a:ext cx="9420250" cy="590785"/>
          </a:xfrm>
          <a:prstGeom prst="rect">
            <a:avLst/>
          </a:prstGeom>
          <a:noFill/>
          <a:ln w="57150">
            <a:solidFill>
              <a:srgbClr val="DE4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5DFBB2-FBF3-3584-945A-697AC53924E9}"/>
              </a:ext>
            </a:extLst>
          </p:cNvPr>
          <p:cNvSpPr/>
          <p:nvPr/>
        </p:nvSpPr>
        <p:spPr>
          <a:xfrm>
            <a:off x="1798320" y="4993324"/>
            <a:ext cx="5440680" cy="590785"/>
          </a:xfrm>
          <a:prstGeom prst="rect">
            <a:avLst/>
          </a:prstGeom>
          <a:noFill/>
          <a:ln w="57150">
            <a:solidFill>
              <a:srgbClr val="DE4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70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6456" y="725073"/>
            <a:ext cx="11907715" cy="1233895"/>
            <a:chOff x="0" y="-28575"/>
            <a:chExt cx="15876954" cy="1645194"/>
          </a:xfrm>
        </p:grpSpPr>
        <p:sp>
          <p:nvSpPr>
            <p:cNvPr id="3" name="TextBox 3"/>
            <p:cNvSpPr txBox="1"/>
            <p:nvPr/>
          </p:nvSpPr>
          <p:spPr>
            <a:xfrm>
              <a:off x="0" y="385512"/>
              <a:ext cx="15876954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25"/>
                </a:lnSpc>
              </a:pPr>
              <a:r>
                <a:rPr lang="en-US" sz="5161" dirty="0" err="1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데이터</a:t>
              </a:r>
              <a:r>
                <a:rPr lang="en-US" sz="5161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</a:t>
              </a:r>
              <a:r>
                <a:rPr lang="en-US" sz="5161" dirty="0" err="1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시각화</a:t>
              </a:r>
              <a:endParaRPr lang="en-US" sz="516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1558677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 02.프로젝트수행  </a:t>
              </a:r>
            </a:p>
          </p:txBody>
        </p:sp>
      </p:grpSp>
      <p:sp>
        <p:nvSpPr>
          <p:cNvPr id="15" name="TextBox 9">
            <a:extLst>
              <a:ext uri="{FF2B5EF4-FFF2-40B4-BE49-F238E27FC236}">
                <a16:creationId xmlns:a16="http://schemas.microsoft.com/office/drawing/2014/main" id="{E6154719-26B1-BEB0-52E9-CB54B5FE5CC7}"/>
              </a:ext>
            </a:extLst>
          </p:cNvPr>
          <p:cNvSpPr txBox="1"/>
          <p:nvPr/>
        </p:nvSpPr>
        <p:spPr>
          <a:xfrm>
            <a:off x="901222" y="2781300"/>
            <a:ext cx="6114050" cy="521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전체 구급출동 신고 수 분석</a:t>
            </a:r>
            <a:endParaRPr lang="en-US" sz="28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17" name="그래픽 16" descr="검사 목록 RTL">
            <a:extLst>
              <a:ext uri="{FF2B5EF4-FFF2-40B4-BE49-F238E27FC236}">
                <a16:creationId xmlns:a16="http://schemas.microsoft.com/office/drawing/2014/main" id="{565120A1-BC87-47F1-E80D-F52518335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696" y="2775730"/>
            <a:ext cx="678317" cy="678317"/>
          </a:xfrm>
          <a:prstGeom prst="rect">
            <a:avLst/>
          </a:prstGeom>
        </p:spPr>
      </p:pic>
      <p:pic>
        <p:nvPicPr>
          <p:cNvPr id="18" name="그래픽 17" descr="원형 차트">
            <a:extLst>
              <a:ext uri="{FF2B5EF4-FFF2-40B4-BE49-F238E27FC236}">
                <a16:creationId xmlns:a16="http://schemas.microsoft.com/office/drawing/2014/main" id="{7580AE0E-ECC7-477F-EBA6-CEB9B6A15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0684" y="3741555"/>
            <a:ext cx="521630" cy="521630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19BED590-FB93-E391-F8DD-025DCD0BD636}"/>
              </a:ext>
            </a:extLst>
          </p:cNvPr>
          <p:cNvSpPr txBox="1"/>
          <p:nvPr/>
        </p:nvSpPr>
        <p:spPr>
          <a:xfrm>
            <a:off x="2302944" y="3658371"/>
            <a:ext cx="611405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전체 구급출동 신고 수 분석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-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성별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07353ABA-38B6-EE37-CADC-875A1A96F49B}"/>
              </a:ext>
            </a:extLst>
          </p:cNvPr>
          <p:cNvSpPr txBox="1"/>
          <p:nvPr/>
        </p:nvSpPr>
        <p:spPr>
          <a:xfrm>
            <a:off x="2302944" y="4346455"/>
            <a:ext cx="611405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전체 구급출동 신고 수 분석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-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계절별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CB15B082-921A-0AEF-7DC2-D758DB45634E}"/>
              </a:ext>
            </a:extLst>
          </p:cNvPr>
          <p:cNvSpPr txBox="1"/>
          <p:nvPr/>
        </p:nvSpPr>
        <p:spPr>
          <a:xfrm>
            <a:off x="2302944" y="5034539"/>
            <a:ext cx="6841056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전체 구급출동 신고 수 분석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–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환자발생 유형별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8F1FA428-0756-2D38-5538-DC9C78C3545E}"/>
              </a:ext>
            </a:extLst>
          </p:cNvPr>
          <p:cNvSpPr txBox="1"/>
          <p:nvPr/>
        </p:nvSpPr>
        <p:spPr>
          <a:xfrm>
            <a:off x="2302944" y="5722622"/>
            <a:ext cx="611405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전체 구급출동 신고 수 분석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-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연령별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30" name="그래픽 29" descr="원형 차트">
            <a:extLst>
              <a:ext uri="{FF2B5EF4-FFF2-40B4-BE49-F238E27FC236}">
                <a16:creationId xmlns:a16="http://schemas.microsoft.com/office/drawing/2014/main" id="{C05A7217-DE20-F00A-06E0-D5D17D8B2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0684" y="4423284"/>
            <a:ext cx="521630" cy="521630"/>
          </a:xfrm>
          <a:prstGeom prst="rect">
            <a:avLst/>
          </a:prstGeom>
        </p:spPr>
      </p:pic>
      <p:pic>
        <p:nvPicPr>
          <p:cNvPr id="32" name="그래픽 31" descr="가로 막대형 차트">
            <a:extLst>
              <a:ext uri="{FF2B5EF4-FFF2-40B4-BE49-F238E27FC236}">
                <a16:creationId xmlns:a16="http://schemas.microsoft.com/office/drawing/2014/main" id="{9FCE1F09-9A9D-B030-5ABA-A7725FBD4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2520" y="5811157"/>
            <a:ext cx="546044" cy="546044"/>
          </a:xfrm>
          <a:prstGeom prst="rect">
            <a:avLst/>
          </a:prstGeom>
        </p:spPr>
      </p:pic>
      <p:pic>
        <p:nvPicPr>
          <p:cNvPr id="43" name="그래픽 42" descr="원형 차트">
            <a:extLst>
              <a:ext uri="{FF2B5EF4-FFF2-40B4-BE49-F238E27FC236}">
                <a16:creationId xmlns:a16="http://schemas.microsoft.com/office/drawing/2014/main" id="{025FAC6B-DE08-1F39-1A38-9207FC3EF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0684" y="5155270"/>
            <a:ext cx="521630" cy="521630"/>
          </a:xfrm>
          <a:prstGeom prst="rect">
            <a:avLst/>
          </a:prstGeom>
        </p:spPr>
      </p:pic>
      <p:sp>
        <p:nvSpPr>
          <p:cNvPr id="46" name="TextBox 9">
            <a:extLst>
              <a:ext uri="{FF2B5EF4-FFF2-40B4-BE49-F238E27FC236}">
                <a16:creationId xmlns:a16="http://schemas.microsoft.com/office/drawing/2014/main" id="{2154E373-7EDE-23FF-4C85-A20971F07347}"/>
              </a:ext>
            </a:extLst>
          </p:cNvPr>
          <p:cNvSpPr txBox="1"/>
          <p:nvPr/>
        </p:nvSpPr>
        <p:spPr>
          <a:xfrm>
            <a:off x="10291014" y="2806415"/>
            <a:ext cx="7234786" cy="521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</a:t>
            </a:r>
            <a:r>
              <a:rPr lang="ko-KR" altLang="en-US" sz="28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행정동별</a:t>
            </a:r>
            <a:r>
              <a:rPr lang="ko-KR" alt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구급출동 신고 분석</a:t>
            </a:r>
            <a:endParaRPr lang="en-US" sz="28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B35BF1B3-E412-F295-5FFB-D2096282818F}"/>
              </a:ext>
            </a:extLst>
          </p:cNvPr>
          <p:cNvSpPr txBox="1"/>
          <p:nvPr/>
        </p:nvSpPr>
        <p:spPr>
          <a:xfrm>
            <a:off x="11552243" y="3557679"/>
            <a:ext cx="611405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</a:t>
            </a:r>
            <a:r>
              <a:rPr lang="ko-KR" altLang="en-US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행정동별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구급출동 신고 수 지도 시각화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48" name="그래픽 47" descr="검사 목록 RTL">
            <a:extLst>
              <a:ext uri="{FF2B5EF4-FFF2-40B4-BE49-F238E27FC236}">
                <a16:creationId xmlns:a16="http://schemas.microsoft.com/office/drawing/2014/main" id="{2D1D0512-4C15-20CA-C753-16FA7FFBA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1488" y="2727904"/>
            <a:ext cx="678317" cy="678317"/>
          </a:xfrm>
          <a:prstGeom prst="rect">
            <a:avLst/>
          </a:prstGeom>
        </p:spPr>
      </p:pic>
      <p:pic>
        <p:nvPicPr>
          <p:cNvPr id="49" name="그래픽 48" descr="핀 있는 지도">
            <a:extLst>
              <a:ext uri="{FF2B5EF4-FFF2-40B4-BE49-F238E27FC236}">
                <a16:creationId xmlns:a16="http://schemas.microsoft.com/office/drawing/2014/main" id="{D77806DA-A6A0-6421-2601-FBCDB25D19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5796" y="3558992"/>
            <a:ext cx="580755" cy="580755"/>
          </a:xfrm>
          <a:prstGeom prst="rect">
            <a:avLst/>
          </a:prstGeom>
        </p:spPr>
      </p:pic>
      <p:pic>
        <p:nvPicPr>
          <p:cNvPr id="50" name="그래픽 49" descr="월 단위 달력">
            <a:extLst>
              <a:ext uri="{FF2B5EF4-FFF2-40B4-BE49-F238E27FC236}">
                <a16:creationId xmlns:a16="http://schemas.microsoft.com/office/drawing/2014/main" id="{1BED96BA-EBB5-9D7D-91C4-84E5053B95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20556" y="4219143"/>
            <a:ext cx="569716" cy="569716"/>
          </a:xfrm>
          <a:prstGeom prst="rect">
            <a:avLst/>
          </a:prstGeom>
        </p:spPr>
      </p:pic>
      <p:sp>
        <p:nvSpPr>
          <p:cNvPr id="51" name="TextBox 9">
            <a:extLst>
              <a:ext uri="{FF2B5EF4-FFF2-40B4-BE49-F238E27FC236}">
                <a16:creationId xmlns:a16="http://schemas.microsoft.com/office/drawing/2014/main" id="{C5ECC6E5-1E61-99A1-85E7-AF8E00DA1E39}"/>
              </a:ext>
            </a:extLst>
          </p:cNvPr>
          <p:cNvSpPr txBox="1"/>
          <p:nvPr/>
        </p:nvSpPr>
        <p:spPr>
          <a:xfrm>
            <a:off x="11612816" y="4189342"/>
            <a:ext cx="6675184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신고수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top20 </a:t>
            </a:r>
            <a:r>
              <a:rPr lang="ko-KR" altLang="en-US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행정동별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구급출동 속도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(km/h)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분석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2B8841AE-0D7A-8FC1-937F-4E1009756E53}"/>
              </a:ext>
            </a:extLst>
          </p:cNvPr>
          <p:cNvSpPr txBox="1"/>
          <p:nvPr/>
        </p:nvSpPr>
        <p:spPr>
          <a:xfrm>
            <a:off x="10439400" y="6687965"/>
            <a:ext cx="7234786" cy="521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선정한 </a:t>
            </a:r>
            <a:r>
              <a:rPr lang="en-US" altLang="ko-KR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5</a:t>
            </a:r>
            <a:r>
              <a:rPr lang="ko-KR" alt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개 행정동 출동 속도 시각화</a:t>
            </a:r>
            <a:endParaRPr lang="en-US" sz="28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53" name="그래픽 52" descr="검사 목록 RTL">
            <a:extLst>
              <a:ext uri="{FF2B5EF4-FFF2-40B4-BE49-F238E27FC236}">
                <a16:creationId xmlns:a16="http://schemas.microsoft.com/office/drawing/2014/main" id="{2D8BBA99-620A-20D4-E31F-BDA9E71F1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8432" y="6628238"/>
            <a:ext cx="678317" cy="678317"/>
          </a:xfrm>
          <a:prstGeom prst="rect">
            <a:avLst/>
          </a:prstGeom>
        </p:spPr>
      </p:pic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B7DAFA9-0EDF-C776-1E33-3D1BAF1A7B0A}"/>
              </a:ext>
            </a:extLst>
          </p:cNvPr>
          <p:cNvCxnSpPr>
            <a:cxnSpLocks/>
          </p:cNvCxnSpPr>
          <p:nvPr/>
        </p:nvCxnSpPr>
        <p:spPr>
          <a:xfrm>
            <a:off x="9296400" y="2628900"/>
            <a:ext cx="0" cy="5181600"/>
          </a:xfrm>
          <a:prstGeom prst="line">
            <a:avLst/>
          </a:prstGeom>
          <a:ln w="19050">
            <a:solidFill>
              <a:srgbClr val="D75B3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  <p:bldP spid="21" grpId="0"/>
      <p:bldP spid="22" grpId="0"/>
      <p:bldP spid="46" grpId="0"/>
      <p:bldP spid="47" grpId="0"/>
      <p:bldP spid="51" grpId="0"/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6456" y="725073"/>
            <a:ext cx="11907715" cy="1233895"/>
            <a:chOff x="0" y="-28575"/>
            <a:chExt cx="15876954" cy="1645194"/>
          </a:xfrm>
        </p:grpSpPr>
        <p:sp>
          <p:nvSpPr>
            <p:cNvPr id="3" name="TextBox 3"/>
            <p:cNvSpPr txBox="1"/>
            <p:nvPr/>
          </p:nvSpPr>
          <p:spPr>
            <a:xfrm>
              <a:off x="0" y="385512"/>
              <a:ext cx="15876954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25"/>
                </a:lnSpc>
              </a:pPr>
              <a:r>
                <a:rPr lang="en-US" sz="5161" dirty="0" err="1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데이터</a:t>
              </a:r>
              <a:r>
                <a:rPr lang="en-US" sz="5161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</a:t>
              </a:r>
              <a:r>
                <a:rPr lang="en-US" sz="5161" dirty="0" err="1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시각화</a:t>
              </a:r>
              <a:r>
                <a:rPr lang="en-US" sz="5161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_ </a:t>
              </a:r>
              <a:r>
                <a:rPr lang="ko-KR" altLang="en-US" sz="5161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서울시 전체 신고 수</a:t>
              </a:r>
              <a:endParaRPr lang="en-US" sz="516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1558677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 02.프로젝트수행  </a:t>
              </a:r>
            </a:p>
          </p:txBody>
        </p:sp>
      </p:grpSp>
      <p:sp>
        <p:nvSpPr>
          <p:cNvPr id="15" name="TextBox 9">
            <a:extLst>
              <a:ext uri="{FF2B5EF4-FFF2-40B4-BE49-F238E27FC236}">
                <a16:creationId xmlns:a16="http://schemas.microsoft.com/office/drawing/2014/main" id="{E6154719-26B1-BEB0-52E9-CB54B5FE5CC7}"/>
              </a:ext>
            </a:extLst>
          </p:cNvPr>
          <p:cNvSpPr txBox="1"/>
          <p:nvPr/>
        </p:nvSpPr>
        <p:spPr>
          <a:xfrm>
            <a:off x="901222" y="2781300"/>
            <a:ext cx="6114050" cy="521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전체 구급출동 신고 수 분석</a:t>
            </a:r>
            <a:endParaRPr lang="en-US" sz="28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17" name="그래픽 16" descr="검사 목록 RTL">
            <a:extLst>
              <a:ext uri="{FF2B5EF4-FFF2-40B4-BE49-F238E27FC236}">
                <a16:creationId xmlns:a16="http://schemas.microsoft.com/office/drawing/2014/main" id="{565120A1-BC87-47F1-E80D-F52518335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696" y="2775730"/>
            <a:ext cx="678317" cy="678317"/>
          </a:xfrm>
          <a:prstGeom prst="rect">
            <a:avLst/>
          </a:prstGeom>
        </p:spPr>
      </p:pic>
      <p:pic>
        <p:nvPicPr>
          <p:cNvPr id="18" name="그래픽 17" descr="원형 차트">
            <a:extLst>
              <a:ext uri="{FF2B5EF4-FFF2-40B4-BE49-F238E27FC236}">
                <a16:creationId xmlns:a16="http://schemas.microsoft.com/office/drawing/2014/main" id="{7580AE0E-ECC7-477F-EBA6-CEB9B6A15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0684" y="3741555"/>
            <a:ext cx="521630" cy="521630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19BED590-FB93-E391-F8DD-025DCD0BD636}"/>
              </a:ext>
            </a:extLst>
          </p:cNvPr>
          <p:cNvSpPr txBox="1"/>
          <p:nvPr/>
        </p:nvSpPr>
        <p:spPr>
          <a:xfrm>
            <a:off x="2302944" y="3658371"/>
            <a:ext cx="611405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전체 구급출동 신고 수 분석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-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성별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07353ABA-38B6-EE37-CADC-875A1A96F49B}"/>
              </a:ext>
            </a:extLst>
          </p:cNvPr>
          <p:cNvSpPr txBox="1"/>
          <p:nvPr/>
        </p:nvSpPr>
        <p:spPr>
          <a:xfrm>
            <a:off x="2302944" y="4346455"/>
            <a:ext cx="611405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전체 구급출동 신고 수 분석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-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계절별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CB15B082-921A-0AEF-7DC2-D758DB45634E}"/>
              </a:ext>
            </a:extLst>
          </p:cNvPr>
          <p:cNvSpPr txBox="1"/>
          <p:nvPr/>
        </p:nvSpPr>
        <p:spPr>
          <a:xfrm>
            <a:off x="2302944" y="5034539"/>
            <a:ext cx="6841056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전체 구급출동 신고 수 분석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–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환자발생 유형별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8F1FA428-0756-2D38-5538-DC9C78C3545E}"/>
              </a:ext>
            </a:extLst>
          </p:cNvPr>
          <p:cNvSpPr txBox="1"/>
          <p:nvPr/>
        </p:nvSpPr>
        <p:spPr>
          <a:xfrm>
            <a:off x="2302944" y="5722622"/>
            <a:ext cx="611405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전체 구급출동 신고 수 분석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-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연령별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30" name="그래픽 29" descr="원형 차트">
            <a:extLst>
              <a:ext uri="{FF2B5EF4-FFF2-40B4-BE49-F238E27FC236}">
                <a16:creationId xmlns:a16="http://schemas.microsoft.com/office/drawing/2014/main" id="{C05A7217-DE20-F00A-06E0-D5D17D8B2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0684" y="4423284"/>
            <a:ext cx="521630" cy="521630"/>
          </a:xfrm>
          <a:prstGeom prst="rect">
            <a:avLst/>
          </a:prstGeom>
        </p:spPr>
      </p:pic>
      <p:pic>
        <p:nvPicPr>
          <p:cNvPr id="32" name="그래픽 31" descr="가로 막대형 차트">
            <a:extLst>
              <a:ext uri="{FF2B5EF4-FFF2-40B4-BE49-F238E27FC236}">
                <a16:creationId xmlns:a16="http://schemas.microsoft.com/office/drawing/2014/main" id="{9FCE1F09-9A9D-B030-5ABA-A7725FBD4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2520" y="5811157"/>
            <a:ext cx="546044" cy="54604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1F0A63E-310E-D60C-84EE-720BF10A01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2231" y="2740180"/>
            <a:ext cx="3126110" cy="2739987"/>
          </a:xfrm>
          <a:prstGeom prst="rect">
            <a:avLst/>
          </a:prstGeom>
        </p:spPr>
      </p:pic>
      <p:sp>
        <p:nvSpPr>
          <p:cNvPr id="35" name="TextBox 9">
            <a:extLst>
              <a:ext uri="{FF2B5EF4-FFF2-40B4-BE49-F238E27FC236}">
                <a16:creationId xmlns:a16="http://schemas.microsoft.com/office/drawing/2014/main" id="{7BF1ED16-79E4-2EAA-CEE3-8CE71AA209EE}"/>
              </a:ext>
            </a:extLst>
          </p:cNvPr>
          <p:cNvSpPr txBox="1"/>
          <p:nvPr/>
        </p:nvSpPr>
        <p:spPr>
          <a:xfrm>
            <a:off x="8991600" y="2119225"/>
            <a:ext cx="152400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성별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9D1DADE-3691-5385-4117-C188089675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06400" y="6559535"/>
            <a:ext cx="4569113" cy="312135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FF78765-199C-7013-996A-2E73496FC79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662" t="4740" r="3462"/>
          <a:stretch/>
        </p:blipFill>
        <p:spPr>
          <a:xfrm>
            <a:off x="8832511" y="7024161"/>
            <a:ext cx="3885550" cy="265673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CC6507A-D1E5-C39A-9799-4BD90A93F77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528" t="8195" r="3112" b="7053"/>
          <a:stretch/>
        </p:blipFill>
        <p:spPr>
          <a:xfrm>
            <a:off x="13133578" y="2747800"/>
            <a:ext cx="3365340" cy="2739987"/>
          </a:xfrm>
          <a:prstGeom prst="rect">
            <a:avLst/>
          </a:prstGeom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2AE96785-E1C2-58C7-E6F8-FA21123F908D}"/>
              </a:ext>
            </a:extLst>
          </p:cNvPr>
          <p:cNvSpPr txBox="1"/>
          <p:nvPr/>
        </p:nvSpPr>
        <p:spPr>
          <a:xfrm>
            <a:off x="13133578" y="2119225"/>
            <a:ext cx="152400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계절별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43" name="그래픽 42" descr="원형 차트">
            <a:extLst>
              <a:ext uri="{FF2B5EF4-FFF2-40B4-BE49-F238E27FC236}">
                <a16:creationId xmlns:a16="http://schemas.microsoft.com/office/drawing/2014/main" id="{025FAC6B-DE08-1F39-1A38-9207FC3EF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0684" y="5155270"/>
            <a:ext cx="521630" cy="521630"/>
          </a:xfrm>
          <a:prstGeom prst="rect">
            <a:avLst/>
          </a:prstGeom>
        </p:spPr>
      </p:pic>
      <p:sp>
        <p:nvSpPr>
          <p:cNvPr id="44" name="TextBox 9">
            <a:extLst>
              <a:ext uri="{FF2B5EF4-FFF2-40B4-BE49-F238E27FC236}">
                <a16:creationId xmlns:a16="http://schemas.microsoft.com/office/drawing/2014/main" id="{81AB0963-747C-553F-72B8-8AFAF14F1715}"/>
              </a:ext>
            </a:extLst>
          </p:cNvPr>
          <p:cNvSpPr txBox="1"/>
          <p:nvPr/>
        </p:nvSpPr>
        <p:spPr>
          <a:xfrm>
            <a:off x="8991600" y="6404084"/>
            <a:ext cx="274320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환자 발생 유형별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96667683-CB77-9965-9FA8-6C1ACB00B82B}"/>
              </a:ext>
            </a:extLst>
          </p:cNvPr>
          <p:cNvSpPr txBox="1"/>
          <p:nvPr/>
        </p:nvSpPr>
        <p:spPr>
          <a:xfrm>
            <a:off x="13106400" y="5913565"/>
            <a:ext cx="274320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연령별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310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  <p:bldP spid="21" grpId="0"/>
      <p:bldP spid="22" grpId="0"/>
      <p:bldP spid="35" grpId="0"/>
      <p:bldP spid="42" grpId="0"/>
      <p:bldP spid="44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6456" y="725073"/>
            <a:ext cx="11907715" cy="1233895"/>
            <a:chOff x="0" y="-28575"/>
            <a:chExt cx="15876954" cy="1645194"/>
          </a:xfrm>
        </p:grpSpPr>
        <p:sp>
          <p:nvSpPr>
            <p:cNvPr id="3" name="TextBox 3"/>
            <p:cNvSpPr txBox="1"/>
            <p:nvPr/>
          </p:nvSpPr>
          <p:spPr>
            <a:xfrm>
              <a:off x="0" y="385512"/>
              <a:ext cx="15876954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25"/>
                </a:lnSpc>
              </a:pPr>
              <a:r>
                <a:rPr lang="en-US" sz="5161" dirty="0" err="1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데이터</a:t>
              </a:r>
              <a:r>
                <a:rPr lang="en-US" sz="5161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</a:t>
              </a:r>
              <a:r>
                <a:rPr lang="en-US" sz="5161" dirty="0" err="1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시각화</a:t>
              </a:r>
              <a:r>
                <a:rPr lang="en-US" sz="5161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_ </a:t>
              </a:r>
              <a:r>
                <a:rPr lang="ko-KR" altLang="en-US" sz="5161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서울시 전체 신고 수</a:t>
              </a:r>
              <a:endParaRPr lang="en-US" sz="516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1558677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 02.프로젝트수행  </a:t>
              </a:r>
            </a:p>
          </p:txBody>
        </p:sp>
      </p:grpSp>
      <p:sp>
        <p:nvSpPr>
          <p:cNvPr id="15" name="TextBox 9">
            <a:extLst>
              <a:ext uri="{FF2B5EF4-FFF2-40B4-BE49-F238E27FC236}">
                <a16:creationId xmlns:a16="http://schemas.microsoft.com/office/drawing/2014/main" id="{E6154719-26B1-BEB0-52E9-CB54B5FE5CC7}"/>
              </a:ext>
            </a:extLst>
          </p:cNvPr>
          <p:cNvSpPr txBox="1"/>
          <p:nvPr/>
        </p:nvSpPr>
        <p:spPr>
          <a:xfrm>
            <a:off x="901222" y="2781300"/>
            <a:ext cx="6114050" cy="521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전체 구급출동 신고 수 분석</a:t>
            </a:r>
            <a:endParaRPr lang="en-US" sz="28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17" name="그래픽 16" descr="검사 목록 RTL">
            <a:extLst>
              <a:ext uri="{FF2B5EF4-FFF2-40B4-BE49-F238E27FC236}">
                <a16:creationId xmlns:a16="http://schemas.microsoft.com/office/drawing/2014/main" id="{565120A1-BC87-47F1-E80D-F52518335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696" y="2775730"/>
            <a:ext cx="678317" cy="678317"/>
          </a:xfrm>
          <a:prstGeom prst="rect">
            <a:avLst/>
          </a:prstGeom>
        </p:spPr>
      </p:pic>
      <p:pic>
        <p:nvPicPr>
          <p:cNvPr id="18" name="그래픽 17" descr="원형 차트">
            <a:extLst>
              <a:ext uri="{FF2B5EF4-FFF2-40B4-BE49-F238E27FC236}">
                <a16:creationId xmlns:a16="http://schemas.microsoft.com/office/drawing/2014/main" id="{7580AE0E-ECC7-477F-EBA6-CEB9B6A15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0684" y="3741555"/>
            <a:ext cx="521630" cy="521630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19BED590-FB93-E391-F8DD-025DCD0BD636}"/>
              </a:ext>
            </a:extLst>
          </p:cNvPr>
          <p:cNvSpPr txBox="1"/>
          <p:nvPr/>
        </p:nvSpPr>
        <p:spPr>
          <a:xfrm>
            <a:off x="2302944" y="3658371"/>
            <a:ext cx="611405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-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성별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07353ABA-38B6-EE37-CADC-875A1A96F49B}"/>
              </a:ext>
            </a:extLst>
          </p:cNvPr>
          <p:cNvSpPr txBox="1"/>
          <p:nvPr/>
        </p:nvSpPr>
        <p:spPr>
          <a:xfrm>
            <a:off x="2302944" y="4346455"/>
            <a:ext cx="611405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-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계절별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CB15B082-921A-0AEF-7DC2-D758DB45634E}"/>
              </a:ext>
            </a:extLst>
          </p:cNvPr>
          <p:cNvSpPr txBox="1"/>
          <p:nvPr/>
        </p:nvSpPr>
        <p:spPr>
          <a:xfrm>
            <a:off x="2302944" y="5034539"/>
            <a:ext cx="6841056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–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환자발생 유형별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8F1FA428-0756-2D38-5538-DC9C78C3545E}"/>
              </a:ext>
            </a:extLst>
          </p:cNvPr>
          <p:cNvSpPr txBox="1"/>
          <p:nvPr/>
        </p:nvSpPr>
        <p:spPr>
          <a:xfrm>
            <a:off x="2302944" y="5722622"/>
            <a:ext cx="611405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-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연령별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30" name="그래픽 29" descr="원형 차트">
            <a:extLst>
              <a:ext uri="{FF2B5EF4-FFF2-40B4-BE49-F238E27FC236}">
                <a16:creationId xmlns:a16="http://schemas.microsoft.com/office/drawing/2014/main" id="{C05A7217-DE20-F00A-06E0-D5D17D8B2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0684" y="4423284"/>
            <a:ext cx="521630" cy="521630"/>
          </a:xfrm>
          <a:prstGeom prst="rect">
            <a:avLst/>
          </a:prstGeom>
        </p:spPr>
      </p:pic>
      <p:pic>
        <p:nvPicPr>
          <p:cNvPr id="32" name="그래픽 31" descr="가로 막대형 차트">
            <a:extLst>
              <a:ext uri="{FF2B5EF4-FFF2-40B4-BE49-F238E27FC236}">
                <a16:creationId xmlns:a16="http://schemas.microsoft.com/office/drawing/2014/main" id="{9FCE1F09-9A9D-B030-5ABA-A7725FBD4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2520" y="5811157"/>
            <a:ext cx="546044" cy="54604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1F0A63E-310E-D60C-84EE-720BF10A01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3122" y="2388248"/>
            <a:ext cx="8455702" cy="741129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CC6507A-D1E5-C39A-9799-4BD90A93F7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528" t="8195" r="3112" b="7053"/>
          <a:stretch/>
        </p:blipFill>
        <p:spPr>
          <a:xfrm>
            <a:off x="7575416" y="2669213"/>
            <a:ext cx="8176060" cy="6656772"/>
          </a:xfrm>
          <a:prstGeom prst="rect">
            <a:avLst/>
          </a:prstGeom>
        </p:spPr>
      </p:pic>
      <p:pic>
        <p:nvPicPr>
          <p:cNvPr id="43" name="그래픽 42" descr="원형 차트">
            <a:extLst>
              <a:ext uri="{FF2B5EF4-FFF2-40B4-BE49-F238E27FC236}">
                <a16:creationId xmlns:a16="http://schemas.microsoft.com/office/drawing/2014/main" id="{025FAC6B-DE08-1F39-1A38-9207FC3EF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0684" y="5155270"/>
            <a:ext cx="521630" cy="52163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FF78765-199C-7013-996A-2E73496FC79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662" t="4740" r="3462"/>
          <a:stretch/>
        </p:blipFill>
        <p:spPr>
          <a:xfrm>
            <a:off x="7526199" y="2616360"/>
            <a:ext cx="9242256" cy="631936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9D1DADE-3691-5385-4117-C188089675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5839" y="2459201"/>
            <a:ext cx="9813330" cy="734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940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">
            <a:extLst>
              <a:ext uri="{FF2B5EF4-FFF2-40B4-BE49-F238E27FC236}">
                <a16:creationId xmlns:a16="http://schemas.microsoft.com/office/drawing/2014/main" id="{F2C20EB8-9B76-F207-34B5-E385A8145CA5}"/>
              </a:ext>
            </a:extLst>
          </p:cNvPr>
          <p:cNvSpPr/>
          <p:nvPr/>
        </p:nvSpPr>
        <p:spPr>
          <a:xfrm rot="2047196" flipH="1">
            <a:off x="1565025" y="-2461046"/>
            <a:ext cx="4341209" cy="13976373"/>
          </a:xfrm>
          <a:custGeom>
            <a:avLst/>
            <a:gdLst/>
            <a:ahLst/>
            <a:cxnLst/>
            <a:rect l="l" t="t" r="r" b="b"/>
            <a:pathLst>
              <a:path w="2003333" h="2719194">
                <a:moveTo>
                  <a:pt x="51909" y="0"/>
                </a:moveTo>
                <a:lnTo>
                  <a:pt x="1951424" y="0"/>
                </a:lnTo>
                <a:cubicBezTo>
                  <a:pt x="1980093" y="0"/>
                  <a:pt x="2003333" y="23240"/>
                  <a:pt x="2003333" y="51909"/>
                </a:cubicBezTo>
                <a:lnTo>
                  <a:pt x="2003333" y="2667285"/>
                </a:lnTo>
                <a:cubicBezTo>
                  <a:pt x="2003333" y="2681052"/>
                  <a:pt x="1997864" y="2694256"/>
                  <a:pt x="1988129" y="2703990"/>
                </a:cubicBezTo>
                <a:cubicBezTo>
                  <a:pt x="1978395" y="2713725"/>
                  <a:pt x="1965191" y="2719194"/>
                  <a:pt x="1951424" y="2719194"/>
                </a:cubicBezTo>
                <a:lnTo>
                  <a:pt x="51909" y="2719194"/>
                </a:lnTo>
                <a:cubicBezTo>
                  <a:pt x="38142" y="2719194"/>
                  <a:pt x="24938" y="2713725"/>
                  <a:pt x="15204" y="2703990"/>
                </a:cubicBezTo>
                <a:cubicBezTo>
                  <a:pt x="5469" y="2694256"/>
                  <a:pt x="0" y="2681052"/>
                  <a:pt x="0" y="2667285"/>
                </a:cubicBezTo>
                <a:lnTo>
                  <a:pt x="0" y="51909"/>
                </a:lnTo>
                <a:cubicBezTo>
                  <a:pt x="0" y="38142"/>
                  <a:pt x="5469" y="24938"/>
                  <a:pt x="15204" y="15204"/>
                </a:cubicBezTo>
                <a:cubicBezTo>
                  <a:pt x="24938" y="5469"/>
                  <a:pt x="38142" y="0"/>
                  <a:pt x="51909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496456" y="725073"/>
            <a:ext cx="11907715" cy="1312605"/>
            <a:chOff x="0" y="-28575"/>
            <a:chExt cx="15876954" cy="1750141"/>
          </a:xfrm>
        </p:grpSpPr>
        <p:sp>
          <p:nvSpPr>
            <p:cNvPr id="3" name="TextBox 3"/>
            <p:cNvSpPr txBox="1"/>
            <p:nvPr/>
          </p:nvSpPr>
          <p:spPr>
            <a:xfrm>
              <a:off x="0" y="490459"/>
              <a:ext cx="15876954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25"/>
                </a:lnSpc>
              </a:pPr>
              <a:r>
                <a:rPr lang="en-US" sz="5161" dirty="0" err="1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데이터</a:t>
              </a:r>
              <a:r>
                <a:rPr lang="en-US" sz="5161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</a:t>
              </a:r>
              <a:r>
                <a:rPr lang="en-US" sz="5161" dirty="0" err="1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시각화</a:t>
              </a:r>
              <a:endParaRPr lang="en-US" sz="516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1558677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 02.프로젝트수행  </a:t>
              </a:r>
            </a:p>
          </p:txBody>
        </p:sp>
      </p:grpSp>
      <p:sp>
        <p:nvSpPr>
          <p:cNvPr id="13" name="TextBox 9">
            <a:extLst>
              <a:ext uri="{FF2B5EF4-FFF2-40B4-BE49-F238E27FC236}">
                <a16:creationId xmlns:a16="http://schemas.microsoft.com/office/drawing/2014/main" id="{F8548570-588F-0D25-112A-6001841CBC1D}"/>
              </a:ext>
            </a:extLst>
          </p:cNvPr>
          <p:cNvSpPr txBox="1"/>
          <p:nvPr/>
        </p:nvSpPr>
        <p:spPr>
          <a:xfrm>
            <a:off x="1447800" y="2552700"/>
            <a:ext cx="7234786" cy="521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</a:t>
            </a:r>
            <a:r>
              <a:rPr lang="ko-KR" altLang="en-US" sz="28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행정동별</a:t>
            </a:r>
            <a:r>
              <a:rPr lang="ko-KR" alt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구급출동 신고 분석</a:t>
            </a:r>
            <a:endParaRPr lang="en-US" sz="28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14" name="그래픽 13" descr="검사 목록 RTL">
            <a:extLst>
              <a:ext uri="{FF2B5EF4-FFF2-40B4-BE49-F238E27FC236}">
                <a16:creationId xmlns:a16="http://schemas.microsoft.com/office/drawing/2014/main" id="{BB87D4AE-E3EF-853A-3621-6D2B938B6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274" y="2547130"/>
            <a:ext cx="678317" cy="678317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6517D2CB-09EB-37D3-5F43-A5C2093AE1A4}"/>
              </a:ext>
            </a:extLst>
          </p:cNvPr>
          <p:cNvSpPr txBox="1"/>
          <p:nvPr/>
        </p:nvSpPr>
        <p:spPr>
          <a:xfrm>
            <a:off x="2709029" y="3303964"/>
            <a:ext cx="611405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</a:t>
            </a:r>
            <a:r>
              <a:rPr lang="ko-KR" altLang="en-US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행정동별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구급출동 신고 수 지도 시각화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B3FAF72-2AC4-4002-BB95-E10960906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315" y="4789554"/>
            <a:ext cx="5255104" cy="4898686"/>
          </a:xfrm>
          <a:prstGeom prst="rect">
            <a:avLst/>
          </a:prstGeom>
        </p:spPr>
      </p:pic>
      <p:pic>
        <p:nvPicPr>
          <p:cNvPr id="20" name="그래픽 19" descr="핀 있는 지도">
            <a:extLst>
              <a:ext uri="{FF2B5EF4-FFF2-40B4-BE49-F238E27FC236}">
                <a16:creationId xmlns:a16="http://schemas.microsoft.com/office/drawing/2014/main" id="{CE142BFD-F66E-4147-6655-AAD21D05F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4845" y="3313741"/>
            <a:ext cx="580755" cy="580755"/>
          </a:xfrm>
          <a:prstGeom prst="rect">
            <a:avLst/>
          </a:prstGeom>
        </p:spPr>
      </p:pic>
      <p:pic>
        <p:nvPicPr>
          <p:cNvPr id="23" name="그래픽 22" descr="월 단위 달력">
            <a:extLst>
              <a:ext uri="{FF2B5EF4-FFF2-40B4-BE49-F238E27FC236}">
                <a16:creationId xmlns:a16="http://schemas.microsoft.com/office/drawing/2014/main" id="{FD2A7C9A-D55B-A0F9-EC87-D3DBB52B12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4740" y="546099"/>
            <a:ext cx="569716" cy="569716"/>
          </a:xfrm>
          <a:prstGeom prst="rect">
            <a:avLst/>
          </a:prstGeom>
        </p:spPr>
      </p:pic>
      <p:sp>
        <p:nvSpPr>
          <p:cNvPr id="24" name="TextBox 9">
            <a:extLst>
              <a:ext uri="{FF2B5EF4-FFF2-40B4-BE49-F238E27FC236}">
                <a16:creationId xmlns:a16="http://schemas.microsoft.com/office/drawing/2014/main" id="{DC8AE6FD-DF3B-914E-C617-42A8B9AB8C48}"/>
              </a:ext>
            </a:extLst>
          </p:cNvPr>
          <p:cNvSpPr txBox="1"/>
          <p:nvPr/>
        </p:nvSpPr>
        <p:spPr>
          <a:xfrm>
            <a:off x="10287000" y="516298"/>
            <a:ext cx="800100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신고수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top20 </a:t>
            </a:r>
            <a:r>
              <a:rPr lang="ko-KR" altLang="en-US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행정동별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구급출동 속도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(km/h)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분석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47F6446-91ED-C100-8498-7C6523D28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208" y="4770504"/>
            <a:ext cx="1503274" cy="4936786"/>
          </a:xfrm>
          <a:prstGeom prst="rect">
            <a:avLst/>
          </a:prstGeom>
        </p:spPr>
      </p:pic>
      <p:pic>
        <p:nvPicPr>
          <p:cNvPr id="3074" name="Picture 2" descr="0">
            <a:extLst>
              <a:ext uri="{FF2B5EF4-FFF2-40B4-BE49-F238E27FC236}">
                <a16:creationId xmlns:a16="http://schemas.microsoft.com/office/drawing/2014/main" id="{28D5F5C1-BB08-A380-9E28-F750A3F3F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0" y="1365657"/>
            <a:ext cx="2941536" cy="168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F2995F08-CA17-B939-0618-A32DB23DD65E}"/>
              </a:ext>
            </a:extLst>
          </p:cNvPr>
          <p:cNvSpPr txBox="1"/>
          <p:nvPr/>
        </p:nvSpPr>
        <p:spPr>
          <a:xfrm>
            <a:off x="10287000" y="1269641"/>
            <a:ext cx="228600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시간대별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3076" name="Picture 4" descr="0">
            <a:extLst>
              <a:ext uri="{FF2B5EF4-FFF2-40B4-BE49-F238E27FC236}">
                <a16:creationId xmlns:a16="http://schemas.microsoft.com/office/drawing/2014/main" id="{B9B67E32-935E-F9D3-33C8-70F77F051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0" y="3567505"/>
            <a:ext cx="2984375" cy="168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9">
            <a:extLst>
              <a:ext uri="{FF2B5EF4-FFF2-40B4-BE49-F238E27FC236}">
                <a16:creationId xmlns:a16="http://schemas.microsoft.com/office/drawing/2014/main" id="{6A35D791-7483-0789-60BF-41A7F0E2335D}"/>
              </a:ext>
            </a:extLst>
          </p:cNvPr>
          <p:cNvSpPr txBox="1"/>
          <p:nvPr/>
        </p:nvSpPr>
        <p:spPr>
          <a:xfrm>
            <a:off x="10287000" y="3495466"/>
            <a:ext cx="228600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요일별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3078" name="Picture 6" descr="0">
            <a:extLst>
              <a:ext uri="{FF2B5EF4-FFF2-40B4-BE49-F238E27FC236}">
                <a16:creationId xmlns:a16="http://schemas.microsoft.com/office/drawing/2014/main" id="{511D786A-F16A-590D-10FD-5471FD59D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1" y="5769353"/>
            <a:ext cx="2984374" cy="171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9">
            <a:extLst>
              <a:ext uri="{FF2B5EF4-FFF2-40B4-BE49-F238E27FC236}">
                <a16:creationId xmlns:a16="http://schemas.microsoft.com/office/drawing/2014/main" id="{DBA428BA-D9E8-D6F0-D0E5-B7977A7D9D9F}"/>
              </a:ext>
            </a:extLst>
          </p:cNvPr>
          <p:cNvSpPr txBox="1"/>
          <p:nvPr/>
        </p:nvSpPr>
        <p:spPr>
          <a:xfrm>
            <a:off x="10287000" y="5721291"/>
            <a:ext cx="228600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월별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B11D50CE-D5F9-C0F9-C01F-DCA0C80CA138}"/>
              </a:ext>
            </a:extLst>
          </p:cNvPr>
          <p:cNvSpPr txBox="1"/>
          <p:nvPr/>
        </p:nvSpPr>
        <p:spPr>
          <a:xfrm>
            <a:off x="10287000" y="7947116"/>
            <a:ext cx="228600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계절별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3080" name="Picture 8" descr="0">
            <a:extLst>
              <a:ext uri="{FF2B5EF4-FFF2-40B4-BE49-F238E27FC236}">
                <a16:creationId xmlns:a16="http://schemas.microsoft.com/office/drawing/2014/main" id="{848E75A5-B6E2-BB85-08D7-8751501E8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0" y="8005949"/>
            <a:ext cx="2980760" cy="168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B61FF3A-FAC4-78F8-0F03-4B8A467C2B64}"/>
              </a:ext>
            </a:extLst>
          </p:cNvPr>
          <p:cNvCxnSpPr>
            <a:cxnSpLocks/>
          </p:cNvCxnSpPr>
          <p:nvPr/>
        </p:nvCxnSpPr>
        <p:spPr>
          <a:xfrm>
            <a:off x="9296400" y="546099"/>
            <a:ext cx="0" cy="9161191"/>
          </a:xfrm>
          <a:prstGeom prst="line">
            <a:avLst/>
          </a:prstGeom>
          <a:ln w="19050">
            <a:solidFill>
              <a:srgbClr val="D75B3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285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4" grpId="0"/>
      <p:bldP spid="25" grpId="0"/>
      <p:bldP spid="26" grpId="0"/>
      <p:bldP spid="27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>
            <a:extLst>
              <a:ext uri="{FF2B5EF4-FFF2-40B4-BE49-F238E27FC236}">
                <a16:creationId xmlns:a16="http://schemas.microsoft.com/office/drawing/2014/main" id="{F5239A71-4D61-833E-7115-0400CB90B3F7}"/>
              </a:ext>
            </a:extLst>
          </p:cNvPr>
          <p:cNvSpPr/>
          <p:nvPr/>
        </p:nvSpPr>
        <p:spPr>
          <a:xfrm rot="2047196" flipH="1">
            <a:off x="1260986" y="-1470288"/>
            <a:ext cx="3021550" cy="12487342"/>
          </a:xfrm>
          <a:custGeom>
            <a:avLst/>
            <a:gdLst/>
            <a:ahLst/>
            <a:cxnLst/>
            <a:rect l="l" t="t" r="r" b="b"/>
            <a:pathLst>
              <a:path w="2003333" h="2719194">
                <a:moveTo>
                  <a:pt x="51909" y="0"/>
                </a:moveTo>
                <a:lnTo>
                  <a:pt x="1951424" y="0"/>
                </a:lnTo>
                <a:cubicBezTo>
                  <a:pt x="1980093" y="0"/>
                  <a:pt x="2003333" y="23240"/>
                  <a:pt x="2003333" y="51909"/>
                </a:cubicBezTo>
                <a:lnTo>
                  <a:pt x="2003333" y="2667285"/>
                </a:lnTo>
                <a:cubicBezTo>
                  <a:pt x="2003333" y="2681052"/>
                  <a:pt x="1997864" y="2694256"/>
                  <a:pt x="1988129" y="2703990"/>
                </a:cubicBezTo>
                <a:cubicBezTo>
                  <a:pt x="1978395" y="2713725"/>
                  <a:pt x="1965191" y="2719194"/>
                  <a:pt x="1951424" y="2719194"/>
                </a:cubicBezTo>
                <a:lnTo>
                  <a:pt x="51909" y="2719194"/>
                </a:lnTo>
                <a:cubicBezTo>
                  <a:pt x="38142" y="2719194"/>
                  <a:pt x="24938" y="2713725"/>
                  <a:pt x="15204" y="2703990"/>
                </a:cubicBezTo>
                <a:cubicBezTo>
                  <a:pt x="5469" y="2694256"/>
                  <a:pt x="0" y="2681052"/>
                  <a:pt x="0" y="2667285"/>
                </a:cubicBezTo>
                <a:lnTo>
                  <a:pt x="0" y="51909"/>
                </a:lnTo>
                <a:cubicBezTo>
                  <a:pt x="0" y="38142"/>
                  <a:pt x="5469" y="24938"/>
                  <a:pt x="15204" y="15204"/>
                </a:cubicBezTo>
                <a:cubicBezTo>
                  <a:pt x="24938" y="5469"/>
                  <a:pt x="38142" y="0"/>
                  <a:pt x="5190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6517D2CB-09EB-37D3-5F43-A5C2093AE1A4}"/>
              </a:ext>
            </a:extLst>
          </p:cNvPr>
          <p:cNvSpPr txBox="1"/>
          <p:nvPr/>
        </p:nvSpPr>
        <p:spPr>
          <a:xfrm>
            <a:off x="581823" y="3848100"/>
            <a:ext cx="3456777" cy="4539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ct val="150000"/>
              </a:lnSpc>
            </a:pPr>
            <a:r>
              <a:rPr lang="ko-KR" altLang="en-US" sz="4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</a:t>
            </a:r>
            <a:r>
              <a:rPr lang="ko-KR" altLang="en-US" sz="4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행정동별</a:t>
            </a:r>
            <a:r>
              <a:rPr lang="ko-KR" altLang="en-US" sz="4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구급출동 신고 수 </a:t>
            </a:r>
            <a:endParaRPr lang="en-US" altLang="ko-KR" sz="4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marL="334673" lvl="1">
              <a:lnSpc>
                <a:spcPct val="150000"/>
              </a:lnSpc>
            </a:pPr>
            <a:r>
              <a:rPr lang="ko-KR" altLang="en-US" sz="4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지도 시각화</a:t>
            </a:r>
            <a:endParaRPr lang="en-US" sz="4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B3FAF72-2AC4-4002-BB95-E10960906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726" y="398641"/>
            <a:ext cx="10080723" cy="9397016"/>
          </a:xfrm>
          <a:prstGeom prst="rect">
            <a:avLst/>
          </a:prstGeom>
        </p:spPr>
      </p:pic>
      <p:pic>
        <p:nvPicPr>
          <p:cNvPr id="20" name="그래픽 19" descr="핀 있는 지도">
            <a:extLst>
              <a:ext uri="{FF2B5EF4-FFF2-40B4-BE49-F238E27FC236}">
                <a16:creationId xmlns:a16="http://schemas.microsoft.com/office/drawing/2014/main" id="{CE142BFD-F66E-4147-6655-AAD21D05F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028700"/>
            <a:ext cx="2286000" cy="2286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47F6446-91ED-C100-8498-7C6523D28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958" y="360541"/>
            <a:ext cx="2941441" cy="96597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79D60A0-7E40-BD94-855E-E7ADA89DB86D}"/>
              </a:ext>
            </a:extLst>
          </p:cNvPr>
          <p:cNvSpPr/>
          <p:nvPr/>
        </p:nvSpPr>
        <p:spPr>
          <a:xfrm>
            <a:off x="5638800" y="800099"/>
            <a:ext cx="2133599" cy="1371601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744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">
            <a:extLst>
              <a:ext uri="{FF2B5EF4-FFF2-40B4-BE49-F238E27FC236}">
                <a16:creationId xmlns:a16="http://schemas.microsoft.com/office/drawing/2014/main" id="{A16A0598-033F-284A-680B-2968BF2BCE93}"/>
              </a:ext>
            </a:extLst>
          </p:cNvPr>
          <p:cNvSpPr/>
          <p:nvPr/>
        </p:nvSpPr>
        <p:spPr>
          <a:xfrm rot="2047196" flipH="1">
            <a:off x="1342604" y="-1736255"/>
            <a:ext cx="2073239" cy="12487342"/>
          </a:xfrm>
          <a:custGeom>
            <a:avLst/>
            <a:gdLst/>
            <a:ahLst/>
            <a:cxnLst/>
            <a:rect l="l" t="t" r="r" b="b"/>
            <a:pathLst>
              <a:path w="2003333" h="2719194">
                <a:moveTo>
                  <a:pt x="51909" y="0"/>
                </a:moveTo>
                <a:lnTo>
                  <a:pt x="1951424" y="0"/>
                </a:lnTo>
                <a:cubicBezTo>
                  <a:pt x="1980093" y="0"/>
                  <a:pt x="2003333" y="23240"/>
                  <a:pt x="2003333" y="51909"/>
                </a:cubicBezTo>
                <a:lnTo>
                  <a:pt x="2003333" y="2667285"/>
                </a:lnTo>
                <a:cubicBezTo>
                  <a:pt x="2003333" y="2681052"/>
                  <a:pt x="1997864" y="2694256"/>
                  <a:pt x="1988129" y="2703990"/>
                </a:cubicBezTo>
                <a:cubicBezTo>
                  <a:pt x="1978395" y="2713725"/>
                  <a:pt x="1965191" y="2719194"/>
                  <a:pt x="1951424" y="2719194"/>
                </a:cubicBezTo>
                <a:lnTo>
                  <a:pt x="51909" y="2719194"/>
                </a:lnTo>
                <a:cubicBezTo>
                  <a:pt x="38142" y="2719194"/>
                  <a:pt x="24938" y="2713725"/>
                  <a:pt x="15204" y="2703990"/>
                </a:cubicBezTo>
                <a:cubicBezTo>
                  <a:pt x="5469" y="2694256"/>
                  <a:pt x="0" y="2681052"/>
                  <a:pt x="0" y="2667285"/>
                </a:cubicBezTo>
                <a:lnTo>
                  <a:pt x="0" y="51909"/>
                </a:lnTo>
                <a:cubicBezTo>
                  <a:pt x="0" y="38142"/>
                  <a:pt x="5469" y="24938"/>
                  <a:pt x="15204" y="15204"/>
                </a:cubicBezTo>
                <a:cubicBezTo>
                  <a:pt x="24938" y="5469"/>
                  <a:pt x="38142" y="0"/>
                  <a:pt x="51909" y="0"/>
                </a:cubicBezTo>
                <a:close/>
              </a:path>
            </a:pathLst>
          </a:custGeom>
          <a:solidFill>
            <a:srgbClr val="FFFFFF"/>
          </a:solidFill>
        </p:spPr>
      </p:sp>
      <p:pic>
        <p:nvPicPr>
          <p:cNvPr id="23" name="그래픽 22" descr="월 단위 달력">
            <a:extLst>
              <a:ext uri="{FF2B5EF4-FFF2-40B4-BE49-F238E27FC236}">
                <a16:creationId xmlns:a16="http://schemas.microsoft.com/office/drawing/2014/main" id="{FD2A7C9A-D55B-A0F9-EC87-D3DBB52B1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32" y="641757"/>
            <a:ext cx="2408232" cy="2408232"/>
          </a:xfrm>
          <a:prstGeom prst="rect">
            <a:avLst/>
          </a:prstGeom>
        </p:spPr>
      </p:pic>
      <p:sp>
        <p:nvSpPr>
          <p:cNvPr id="24" name="TextBox 9">
            <a:extLst>
              <a:ext uri="{FF2B5EF4-FFF2-40B4-BE49-F238E27FC236}">
                <a16:creationId xmlns:a16="http://schemas.microsoft.com/office/drawing/2014/main" id="{DC8AE6FD-DF3B-914E-C617-42A8B9AB8C48}"/>
              </a:ext>
            </a:extLst>
          </p:cNvPr>
          <p:cNvSpPr txBox="1"/>
          <p:nvPr/>
        </p:nvSpPr>
        <p:spPr>
          <a:xfrm>
            <a:off x="609600" y="3533506"/>
            <a:ext cx="2984374" cy="4993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ct val="150000"/>
              </a:lnSpc>
            </a:pPr>
            <a:r>
              <a:rPr lang="ko-KR" altLang="en-US" sz="44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신고수</a:t>
            </a:r>
            <a:r>
              <a:rPr lang="ko-KR" altLang="en-US" sz="44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44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top20 </a:t>
            </a:r>
            <a:r>
              <a:rPr lang="ko-KR" altLang="en-US" sz="44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행정동별</a:t>
            </a:r>
            <a:r>
              <a:rPr lang="ko-KR" altLang="en-US" sz="44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구급출동 속도 분석</a:t>
            </a:r>
            <a:endParaRPr lang="en-US" sz="44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3074" name="Picture 2" descr="0">
            <a:extLst>
              <a:ext uri="{FF2B5EF4-FFF2-40B4-BE49-F238E27FC236}">
                <a16:creationId xmlns:a16="http://schemas.microsoft.com/office/drawing/2014/main" id="{28D5F5C1-BB08-A380-9E28-F750A3F3F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94" y="1854974"/>
            <a:ext cx="13504356" cy="773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F2995F08-CA17-B939-0618-A32DB23DD65E}"/>
              </a:ext>
            </a:extLst>
          </p:cNvPr>
          <p:cNvSpPr txBox="1"/>
          <p:nvPr/>
        </p:nvSpPr>
        <p:spPr>
          <a:xfrm>
            <a:off x="4333107" y="901642"/>
            <a:ext cx="2286000" cy="521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시간대별</a:t>
            </a:r>
            <a:endParaRPr lang="en-US" sz="28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2FAD418F-BC6B-78F9-3C75-00480C88AD6D}"/>
              </a:ext>
            </a:extLst>
          </p:cNvPr>
          <p:cNvSpPr txBox="1"/>
          <p:nvPr/>
        </p:nvSpPr>
        <p:spPr>
          <a:xfrm>
            <a:off x="2077587" y="8869955"/>
            <a:ext cx="228600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단위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km/h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B2FFFD-6119-29F2-7675-F0302B5F6AF5}"/>
              </a:ext>
            </a:extLst>
          </p:cNvPr>
          <p:cNvSpPr/>
          <p:nvPr/>
        </p:nvSpPr>
        <p:spPr>
          <a:xfrm>
            <a:off x="4876800" y="3695700"/>
            <a:ext cx="11582400" cy="82518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A822EE-77F1-F142-F89E-CA238712E3AA}"/>
              </a:ext>
            </a:extLst>
          </p:cNvPr>
          <p:cNvSpPr/>
          <p:nvPr/>
        </p:nvSpPr>
        <p:spPr>
          <a:xfrm>
            <a:off x="4876800" y="5135880"/>
            <a:ext cx="11582400" cy="44418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F690EAE4-DD06-66FF-ABC1-A95EB4861D84}"/>
              </a:ext>
            </a:extLst>
          </p:cNvPr>
          <p:cNvSpPr txBox="1"/>
          <p:nvPr/>
        </p:nvSpPr>
        <p:spPr>
          <a:xfrm>
            <a:off x="3720774" y="3567552"/>
            <a:ext cx="1224665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미아동</a:t>
            </a:r>
            <a:endParaRPr 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113DA7D-21F5-C108-09FB-A190B891CFF5}"/>
              </a:ext>
            </a:extLst>
          </p:cNvPr>
          <p:cNvSpPr txBox="1"/>
          <p:nvPr/>
        </p:nvSpPr>
        <p:spPr>
          <a:xfrm>
            <a:off x="3720774" y="4030365"/>
            <a:ext cx="1224665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봉천동</a:t>
            </a:r>
            <a:endParaRPr 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07B78C22-E2C9-B88D-CA52-C0751986F491}"/>
              </a:ext>
            </a:extLst>
          </p:cNvPr>
          <p:cNvSpPr txBox="1"/>
          <p:nvPr/>
        </p:nvSpPr>
        <p:spPr>
          <a:xfrm>
            <a:off x="3720774" y="5089545"/>
            <a:ext cx="1224665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수유동</a:t>
            </a:r>
            <a:endParaRPr 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62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5" grpId="0"/>
      <p:bldP spid="12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-2157959" y="1571907"/>
            <a:ext cx="11030923" cy="7887110"/>
            <a:chOff x="0" y="0"/>
            <a:chExt cx="7620000" cy="5448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18730" cy="5448300"/>
            </a:xfrm>
            <a:custGeom>
              <a:avLst/>
              <a:gdLst/>
              <a:ahLst/>
              <a:cxnLst/>
              <a:rect l="l" t="t" r="r" b="b"/>
              <a:pathLst>
                <a:path w="7618730" h="5448300">
                  <a:moveTo>
                    <a:pt x="6323330" y="0"/>
                  </a:moveTo>
                  <a:lnTo>
                    <a:pt x="1296670" y="0"/>
                  </a:lnTo>
                  <a:cubicBezTo>
                    <a:pt x="580390" y="0"/>
                    <a:pt x="0" y="580390"/>
                    <a:pt x="0" y="1296670"/>
                  </a:cubicBezTo>
                  <a:lnTo>
                    <a:pt x="0" y="5448300"/>
                  </a:lnTo>
                  <a:lnTo>
                    <a:pt x="6322060" y="5448300"/>
                  </a:lnTo>
                  <a:cubicBezTo>
                    <a:pt x="7038340" y="5448300"/>
                    <a:pt x="7618730" y="4867910"/>
                    <a:pt x="7618730" y="4151630"/>
                  </a:cubicBezTo>
                  <a:lnTo>
                    <a:pt x="7618730" y="0"/>
                  </a:lnTo>
                  <a:lnTo>
                    <a:pt x="6323330" y="0"/>
                  </a:lnTo>
                  <a:close/>
                </a:path>
              </a:pathLst>
            </a:custGeom>
            <a:solidFill>
              <a:srgbClr val="D75B3F"/>
            </a:solidFill>
            <a:ln w="12700">
              <a:noFill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7985364" y="2366861"/>
            <a:ext cx="796734" cy="79673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A9A8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044818" y="5969976"/>
            <a:ext cx="796734" cy="79673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A9A8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3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16867" y="2303758"/>
            <a:ext cx="796734" cy="79673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A9A8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16867" y="5992258"/>
            <a:ext cx="796734" cy="79673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A9A8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4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51744" y="4185546"/>
            <a:ext cx="5095823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CONTENTS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05183" y="2519261"/>
            <a:ext cx="3662762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 dirty="0" err="1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프로젝트</a:t>
            </a:r>
            <a:r>
              <a:rPr lang="en-US" sz="3499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en-US" sz="3499" dirty="0" err="1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개요</a:t>
            </a:r>
            <a:endParaRPr lang="en-US" sz="3499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327161" y="2456158"/>
            <a:ext cx="3662762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9"/>
              </a:lnSpc>
            </a:pPr>
            <a:r>
              <a:rPr lang="en-US" sz="3499" dirty="0" err="1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프로젝트</a:t>
            </a:r>
            <a:r>
              <a:rPr lang="en-US" sz="3499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en-US" sz="3499" dirty="0" err="1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수행</a:t>
            </a:r>
            <a:endParaRPr lang="en-US" sz="3499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064637" y="6118030"/>
            <a:ext cx="3515875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9"/>
              </a:lnSpc>
            </a:pPr>
            <a:r>
              <a:rPr lang="ko-KR" altLang="en-US" sz="3499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결과 및 기대효과</a:t>
            </a:r>
            <a:endParaRPr lang="en-US" sz="3499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327161" y="6175689"/>
            <a:ext cx="4794676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199"/>
              </a:lnSpc>
            </a:pPr>
            <a:r>
              <a:rPr lang="ko-KR" altLang="en-US" sz="3499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프로젝트</a:t>
            </a:r>
            <a:r>
              <a:rPr lang="en-US" sz="3499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en-US" sz="3499" dirty="0" err="1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후기</a:t>
            </a:r>
            <a:endParaRPr lang="en-US" sz="3499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AE3DD0C3-BFBF-0ED3-84F0-917F67F26430}"/>
              </a:ext>
            </a:extLst>
          </p:cNvPr>
          <p:cNvSpPr txBox="1"/>
          <p:nvPr/>
        </p:nvSpPr>
        <p:spPr>
          <a:xfrm>
            <a:off x="9367438" y="3254011"/>
            <a:ext cx="3662762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ko-KR" altLang="en-US" sz="2400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주제선정 배경</a:t>
            </a:r>
            <a:endParaRPr lang="en-US" sz="2400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E7975A03-DE46-7416-5C3E-2B4893C91640}"/>
              </a:ext>
            </a:extLst>
          </p:cNvPr>
          <p:cNvSpPr txBox="1"/>
          <p:nvPr/>
        </p:nvSpPr>
        <p:spPr>
          <a:xfrm>
            <a:off x="9367438" y="3789067"/>
            <a:ext cx="3662762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ko-KR" altLang="en-US" sz="2400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주제 및 목표</a:t>
            </a:r>
            <a:endParaRPr lang="en-US" sz="2400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8C8AF977-394B-4D89-7D3E-65436A22EE1C}"/>
              </a:ext>
            </a:extLst>
          </p:cNvPr>
          <p:cNvSpPr txBox="1"/>
          <p:nvPr/>
        </p:nvSpPr>
        <p:spPr>
          <a:xfrm>
            <a:off x="14625238" y="3176692"/>
            <a:ext cx="3662762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ko-KR" altLang="en-US" sz="2400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수행 및 개발도구</a:t>
            </a:r>
            <a:endParaRPr lang="en-US" sz="2400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E6471EA9-39A5-DC46-7FD3-3765F3C73D80}"/>
              </a:ext>
            </a:extLst>
          </p:cNvPr>
          <p:cNvSpPr txBox="1"/>
          <p:nvPr/>
        </p:nvSpPr>
        <p:spPr>
          <a:xfrm>
            <a:off x="14625238" y="3788712"/>
            <a:ext cx="3662762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ko-KR" altLang="en-US" sz="2400" dirty="0" err="1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데이터전처리</a:t>
            </a:r>
            <a:endParaRPr lang="en-US" sz="2400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8DC118AB-CDA2-70BB-E7A9-E5782FC1060E}"/>
              </a:ext>
            </a:extLst>
          </p:cNvPr>
          <p:cNvSpPr txBox="1"/>
          <p:nvPr/>
        </p:nvSpPr>
        <p:spPr>
          <a:xfrm>
            <a:off x="14625238" y="4421347"/>
            <a:ext cx="3662762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ko-KR" altLang="en-US" sz="2400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데이터시각화</a:t>
            </a:r>
            <a:endParaRPr lang="en-US" sz="2400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8B933816-67E9-D05F-BCB5-5D3B983F9DD0}"/>
              </a:ext>
            </a:extLst>
          </p:cNvPr>
          <p:cNvSpPr txBox="1"/>
          <p:nvPr/>
        </p:nvSpPr>
        <p:spPr>
          <a:xfrm>
            <a:off x="9361859" y="6818922"/>
            <a:ext cx="3662762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ko-KR" altLang="en-US" sz="2400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지역 선정</a:t>
            </a:r>
            <a:endParaRPr lang="en-US" sz="2400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3F105E97-8C6A-DA8C-B122-8627C02CDD29}"/>
              </a:ext>
            </a:extLst>
          </p:cNvPr>
          <p:cNvSpPr txBox="1"/>
          <p:nvPr/>
        </p:nvSpPr>
        <p:spPr>
          <a:xfrm>
            <a:off x="9361859" y="7416531"/>
            <a:ext cx="3662762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ko-KR" altLang="en-US" sz="2400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기대효과</a:t>
            </a:r>
            <a:endParaRPr lang="en-US" sz="2400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15E53CEF-2A28-3CC9-141F-2EC38ECF4C41}"/>
              </a:ext>
            </a:extLst>
          </p:cNvPr>
          <p:cNvSpPr txBox="1"/>
          <p:nvPr/>
        </p:nvSpPr>
        <p:spPr>
          <a:xfrm>
            <a:off x="14625238" y="6749084"/>
            <a:ext cx="3662762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ko-KR" altLang="en-US" sz="2400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아쉬운 점</a:t>
            </a:r>
            <a:endParaRPr lang="en-US" sz="2400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CEA751AF-6C92-8258-4293-B68F3B62365F}"/>
              </a:ext>
            </a:extLst>
          </p:cNvPr>
          <p:cNvSpPr txBox="1"/>
          <p:nvPr/>
        </p:nvSpPr>
        <p:spPr>
          <a:xfrm>
            <a:off x="14625238" y="7346693"/>
            <a:ext cx="3662762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ko-KR" altLang="en-US" sz="2400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느낀 점</a:t>
            </a:r>
            <a:endParaRPr lang="en-US" sz="2400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3271185B-0FCE-47F5-FAA9-00420A47DC29}"/>
              </a:ext>
            </a:extLst>
          </p:cNvPr>
          <p:cNvSpPr/>
          <p:nvPr/>
        </p:nvSpPr>
        <p:spPr>
          <a:xfrm rot="2047196" flipH="1">
            <a:off x="508216" y="-2313538"/>
            <a:ext cx="2028973" cy="12487342"/>
          </a:xfrm>
          <a:custGeom>
            <a:avLst/>
            <a:gdLst/>
            <a:ahLst/>
            <a:cxnLst/>
            <a:rect l="l" t="t" r="r" b="b"/>
            <a:pathLst>
              <a:path w="2003333" h="2719194">
                <a:moveTo>
                  <a:pt x="51909" y="0"/>
                </a:moveTo>
                <a:lnTo>
                  <a:pt x="1951424" y="0"/>
                </a:lnTo>
                <a:cubicBezTo>
                  <a:pt x="1980093" y="0"/>
                  <a:pt x="2003333" y="23240"/>
                  <a:pt x="2003333" y="51909"/>
                </a:cubicBezTo>
                <a:lnTo>
                  <a:pt x="2003333" y="2667285"/>
                </a:lnTo>
                <a:cubicBezTo>
                  <a:pt x="2003333" y="2681052"/>
                  <a:pt x="1997864" y="2694256"/>
                  <a:pt x="1988129" y="2703990"/>
                </a:cubicBezTo>
                <a:cubicBezTo>
                  <a:pt x="1978395" y="2713725"/>
                  <a:pt x="1965191" y="2719194"/>
                  <a:pt x="1951424" y="2719194"/>
                </a:cubicBezTo>
                <a:lnTo>
                  <a:pt x="51909" y="2719194"/>
                </a:lnTo>
                <a:cubicBezTo>
                  <a:pt x="38142" y="2719194"/>
                  <a:pt x="24938" y="2713725"/>
                  <a:pt x="15204" y="2703990"/>
                </a:cubicBezTo>
                <a:cubicBezTo>
                  <a:pt x="5469" y="2694256"/>
                  <a:pt x="0" y="2681052"/>
                  <a:pt x="0" y="2667285"/>
                </a:cubicBezTo>
                <a:lnTo>
                  <a:pt x="0" y="51909"/>
                </a:lnTo>
                <a:cubicBezTo>
                  <a:pt x="0" y="38142"/>
                  <a:pt x="5469" y="24938"/>
                  <a:pt x="15204" y="15204"/>
                </a:cubicBezTo>
                <a:cubicBezTo>
                  <a:pt x="24938" y="5469"/>
                  <a:pt x="38142" y="0"/>
                  <a:pt x="51909" y="0"/>
                </a:cubicBezTo>
                <a:close/>
              </a:path>
            </a:pathLst>
          </a:custGeom>
          <a:solidFill>
            <a:srgbClr val="FFFFFF"/>
          </a:solidFill>
        </p:spPr>
      </p:sp>
      <p:pic>
        <p:nvPicPr>
          <p:cNvPr id="23" name="그래픽 22" descr="월 단위 달력">
            <a:extLst>
              <a:ext uri="{FF2B5EF4-FFF2-40B4-BE49-F238E27FC236}">
                <a16:creationId xmlns:a16="http://schemas.microsoft.com/office/drawing/2014/main" id="{FD2A7C9A-D55B-A0F9-EC87-D3DBB52B1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32" y="641757"/>
            <a:ext cx="2408232" cy="2408232"/>
          </a:xfrm>
          <a:prstGeom prst="rect">
            <a:avLst/>
          </a:prstGeom>
        </p:spPr>
      </p:pic>
      <p:sp>
        <p:nvSpPr>
          <p:cNvPr id="24" name="TextBox 9">
            <a:extLst>
              <a:ext uri="{FF2B5EF4-FFF2-40B4-BE49-F238E27FC236}">
                <a16:creationId xmlns:a16="http://schemas.microsoft.com/office/drawing/2014/main" id="{DC8AE6FD-DF3B-914E-C617-42A8B9AB8C48}"/>
              </a:ext>
            </a:extLst>
          </p:cNvPr>
          <p:cNvSpPr txBox="1"/>
          <p:nvPr/>
        </p:nvSpPr>
        <p:spPr>
          <a:xfrm>
            <a:off x="609600" y="3533506"/>
            <a:ext cx="2984374" cy="4993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ct val="150000"/>
              </a:lnSpc>
            </a:pPr>
            <a:r>
              <a:rPr lang="ko-KR" altLang="en-US" sz="44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신고수</a:t>
            </a:r>
            <a:r>
              <a:rPr lang="ko-KR" altLang="en-US" sz="44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44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top20 </a:t>
            </a:r>
            <a:r>
              <a:rPr lang="ko-KR" altLang="en-US" sz="44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행정동별</a:t>
            </a:r>
            <a:r>
              <a:rPr lang="ko-KR" altLang="en-US" sz="44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구급출동 속도 분석</a:t>
            </a:r>
            <a:endParaRPr lang="en-US" sz="44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F2995F08-CA17-B939-0618-A32DB23DD65E}"/>
              </a:ext>
            </a:extLst>
          </p:cNvPr>
          <p:cNvSpPr txBox="1"/>
          <p:nvPr/>
        </p:nvSpPr>
        <p:spPr>
          <a:xfrm>
            <a:off x="4333107" y="901642"/>
            <a:ext cx="2286000" cy="521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8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요일별</a:t>
            </a:r>
            <a:endParaRPr lang="en-US" sz="28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3076" name="Picture 4" descr="0">
            <a:extLst>
              <a:ext uri="{FF2B5EF4-FFF2-40B4-BE49-F238E27FC236}">
                <a16:creationId xmlns:a16="http://schemas.microsoft.com/office/drawing/2014/main" id="{B9B67E32-935E-F9D3-33C8-70F77F051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702" y="1877834"/>
            <a:ext cx="13258077" cy="748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2FAD418F-BC6B-78F9-3C75-00480C88AD6D}"/>
              </a:ext>
            </a:extLst>
          </p:cNvPr>
          <p:cNvSpPr txBox="1"/>
          <p:nvPr/>
        </p:nvSpPr>
        <p:spPr>
          <a:xfrm>
            <a:off x="2077587" y="8869955"/>
            <a:ext cx="228600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단위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km/h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427507-C285-CF80-4702-D4FCA13CBB50}"/>
              </a:ext>
            </a:extLst>
          </p:cNvPr>
          <p:cNvSpPr/>
          <p:nvPr/>
        </p:nvSpPr>
        <p:spPr>
          <a:xfrm>
            <a:off x="5029200" y="3706558"/>
            <a:ext cx="11430000" cy="81432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A578F1-8436-DF90-B40A-89C85FEA1B79}"/>
              </a:ext>
            </a:extLst>
          </p:cNvPr>
          <p:cNvSpPr/>
          <p:nvPr/>
        </p:nvSpPr>
        <p:spPr>
          <a:xfrm>
            <a:off x="5029200" y="5141724"/>
            <a:ext cx="11430000" cy="43833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7154E950-E335-5161-FACB-3D001AF766BE}"/>
              </a:ext>
            </a:extLst>
          </p:cNvPr>
          <p:cNvSpPr txBox="1"/>
          <p:nvPr/>
        </p:nvSpPr>
        <p:spPr>
          <a:xfrm>
            <a:off x="3720774" y="3567552"/>
            <a:ext cx="1224665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미아동</a:t>
            </a:r>
            <a:endParaRPr 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4E26B59-83E8-D919-DD2A-2E4474DABE6D}"/>
              </a:ext>
            </a:extLst>
          </p:cNvPr>
          <p:cNvSpPr txBox="1"/>
          <p:nvPr/>
        </p:nvSpPr>
        <p:spPr>
          <a:xfrm>
            <a:off x="3720774" y="4030365"/>
            <a:ext cx="1224665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봉천동</a:t>
            </a:r>
            <a:endParaRPr 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DF022F5-53DD-A555-B841-D4C1D9FDD0DB}"/>
              </a:ext>
            </a:extLst>
          </p:cNvPr>
          <p:cNvSpPr txBox="1"/>
          <p:nvPr/>
        </p:nvSpPr>
        <p:spPr>
          <a:xfrm>
            <a:off x="3720774" y="5089545"/>
            <a:ext cx="1224665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수유동</a:t>
            </a:r>
            <a:endParaRPr 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19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5" grpId="0"/>
      <p:bldP spid="6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1903B4D6-153A-9245-8DF3-C01EDA7A9F07}"/>
              </a:ext>
            </a:extLst>
          </p:cNvPr>
          <p:cNvSpPr/>
          <p:nvPr/>
        </p:nvSpPr>
        <p:spPr>
          <a:xfrm rot="2047196" flipH="1">
            <a:off x="55204" y="-2777667"/>
            <a:ext cx="1564988" cy="12487342"/>
          </a:xfrm>
          <a:custGeom>
            <a:avLst/>
            <a:gdLst/>
            <a:ahLst/>
            <a:cxnLst/>
            <a:rect l="l" t="t" r="r" b="b"/>
            <a:pathLst>
              <a:path w="2003333" h="2719194">
                <a:moveTo>
                  <a:pt x="51909" y="0"/>
                </a:moveTo>
                <a:lnTo>
                  <a:pt x="1951424" y="0"/>
                </a:lnTo>
                <a:cubicBezTo>
                  <a:pt x="1980093" y="0"/>
                  <a:pt x="2003333" y="23240"/>
                  <a:pt x="2003333" y="51909"/>
                </a:cubicBezTo>
                <a:lnTo>
                  <a:pt x="2003333" y="2667285"/>
                </a:lnTo>
                <a:cubicBezTo>
                  <a:pt x="2003333" y="2681052"/>
                  <a:pt x="1997864" y="2694256"/>
                  <a:pt x="1988129" y="2703990"/>
                </a:cubicBezTo>
                <a:cubicBezTo>
                  <a:pt x="1978395" y="2713725"/>
                  <a:pt x="1965191" y="2719194"/>
                  <a:pt x="1951424" y="2719194"/>
                </a:cubicBezTo>
                <a:lnTo>
                  <a:pt x="51909" y="2719194"/>
                </a:lnTo>
                <a:cubicBezTo>
                  <a:pt x="38142" y="2719194"/>
                  <a:pt x="24938" y="2713725"/>
                  <a:pt x="15204" y="2703990"/>
                </a:cubicBezTo>
                <a:cubicBezTo>
                  <a:pt x="5469" y="2694256"/>
                  <a:pt x="0" y="2681052"/>
                  <a:pt x="0" y="2667285"/>
                </a:cubicBezTo>
                <a:lnTo>
                  <a:pt x="0" y="51909"/>
                </a:lnTo>
                <a:cubicBezTo>
                  <a:pt x="0" y="38142"/>
                  <a:pt x="5469" y="24938"/>
                  <a:pt x="15204" y="15204"/>
                </a:cubicBezTo>
                <a:cubicBezTo>
                  <a:pt x="24938" y="5469"/>
                  <a:pt x="38142" y="0"/>
                  <a:pt x="51909" y="0"/>
                </a:cubicBezTo>
                <a:close/>
              </a:path>
            </a:pathLst>
          </a:custGeom>
          <a:solidFill>
            <a:srgbClr val="FFFFFF"/>
          </a:solidFill>
        </p:spPr>
      </p:sp>
      <p:pic>
        <p:nvPicPr>
          <p:cNvPr id="23" name="그래픽 22" descr="월 단위 달력">
            <a:extLst>
              <a:ext uri="{FF2B5EF4-FFF2-40B4-BE49-F238E27FC236}">
                <a16:creationId xmlns:a16="http://schemas.microsoft.com/office/drawing/2014/main" id="{FD2A7C9A-D55B-A0F9-EC87-D3DBB52B1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32" y="641757"/>
            <a:ext cx="2408232" cy="2408232"/>
          </a:xfrm>
          <a:prstGeom prst="rect">
            <a:avLst/>
          </a:prstGeom>
        </p:spPr>
      </p:pic>
      <p:sp>
        <p:nvSpPr>
          <p:cNvPr id="24" name="TextBox 9">
            <a:extLst>
              <a:ext uri="{FF2B5EF4-FFF2-40B4-BE49-F238E27FC236}">
                <a16:creationId xmlns:a16="http://schemas.microsoft.com/office/drawing/2014/main" id="{DC8AE6FD-DF3B-914E-C617-42A8B9AB8C48}"/>
              </a:ext>
            </a:extLst>
          </p:cNvPr>
          <p:cNvSpPr txBox="1"/>
          <p:nvPr/>
        </p:nvSpPr>
        <p:spPr>
          <a:xfrm>
            <a:off x="609600" y="3533506"/>
            <a:ext cx="2984374" cy="4993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ct val="150000"/>
              </a:lnSpc>
            </a:pPr>
            <a:r>
              <a:rPr lang="ko-KR" altLang="en-US" sz="44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신고수</a:t>
            </a:r>
            <a:r>
              <a:rPr lang="ko-KR" altLang="en-US" sz="44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44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top20 </a:t>
            </a:r>
            <a:r>
              <a:rPr lang="ko-KR" altLang="en-US" sz="44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행정동별</a:t>
            </a:r>
            <a:r>
              <a:rPr lang="ko-KR" altLang="en-US" sz="44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구급출동 속도 분석</a:t>
            </a:r>
            <a:endParaRPr lang="en-US" sz="44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F2995F08-CA17-B939-0618-A32DB23DD65E}"/>
              </a:ext>
            </a:extLst>
          </p:cNvPr>
          <p:cNvSpPr txBox="1"/>
          <p:nvPr/>
        </p:nvSpPr>
        <p:spPr>
          <a:xfrm>
            <a:off x="4333107" y="901642"/>
            <a:ext cx="2286000" cy="521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월별</a:t>
            </a:r>
            <a:endParaRPr lang="en-US" sz="28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3078" name="Picture 6" descr="0">
            <a:extLst>
              <a:ext uri="{FF2B5EF4-FFF2-40B4-BE49-F238E27FC236}">
                <a16:creationId xmlns:a16="http://schemas.microsoft.com/office/drawing/2014/main" id="{511D786A-F16A-590D-10FD-5471FD59D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099" y="1776385"/>
            <a:ext cx="13329669" cy="767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2FAD418F-BC6B-78F9-3C75-00480C88AD6D}"/>
              </a:ext>
            </a:extLst>
          </p:cNvPr>
          <p:cNvSpPr txBox="1"/>
          <p:nvPr/>
        </p:nvSpPr>
        <p:spPr>
          <a:xfrm>
            <a:off x="2077587" y="8869955"/>
            <a:ext cx="228600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단위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km/h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CD95DB-27E1-D8E2-60AE-37FD7DC0B0F5}"/>
              </a:ext>
            </a:extLst>
          </p:cNvPr>
          <p:cNvSpPr/>
          <p:nvPr/>
        </p:nvSpPr>
        <p:spPr>
          <a:xfrm>
            <a:off x="4800600" y="3652092"/>
            <a:ext cx="11658600" cy="81432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96629D-B44C-ED87-E708-A4E96B07177C}"/>
              </a:ext>
            </a:extLst>
          </p:cNvPr>
          <p:cNvSpPr/>
          <p:nvPr/>
        </p:nvSpPr>
        <p:spPr>
          <a:xfrm>
            <a:off x="4800600" y="5087258"/>
            <a:ext cx="11658600" cy="43833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EF9DCAB5-69C4-0EBA-7131-9F73C0E53253}"/>
              </a:ext>
            </a:extLst>
          </p:cNvPr>
          <p:cNvSpPr txBox="1"/>
          <p:nvPr/>
        </p:nvSpPr>
        <p:spPr>
          <a:xfrm>
            <a:off x="3581400" y="3543300"/>
            <a:ext cx="1224665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미아동</a:t>
            </a:r>
            <a:endParaRPr 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CC7EABF-BF85-CC95-7395-F4BCF7AEBA2F}"/>
              </a:ext>
            </a:extLst>
          </p:cNvPr>
          <p:cNvSpPr txBox="1"/>
          <p:nvPr/>
        </p:nvSpPr>
        <p:spPr>
          <a:xfrm>
            <a:off x="3581400" y="4006113"/>
            <a:ext cx="1224665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봉천동</a:t>
            </a:r>
            <a:endParaRPr 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5531F93-CFA0-74BD-38AE-860ED04A808C}"/>
              </a:ext>
            </a:extLst>
          </p:cNvPr>
          <p:cNvSpPr txBox="1"/>
          <p:nvPr/>
        </p:nvSpPr>
        <p:spPr>
          <a:xfrm>
            <a:off x="3581400" y="5065293"/>
            <a:ext cx="1224665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수유동</a:t>
            </a:r>
            <a:endParaRPr 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57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5" grpId="0"/>
      <p:bldP spid="6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DC226263-0C8E-DE2A-C0CD-817A5E89179D}"/>
              </a:ext>
            </a:extLst>
          </p:cNvPr>
          <p:cNvSpPr/>
          <p:nvPr/>
        </p:nvSpPr>
        <p:spPr>
          <a:xfrm rot="2047196" flipH="1">
            <a:off x="-523568" y="-3305605"/>
            <a:ext cx="1164172" cy="12487342"/>
          </a:xfrm>
          <a:custGeom>
            <a:avLst/>
            <a:gdLst/>
            <a:ahLst/>
            <a:cxnLst/>
            <a:rect l="l" t="t" r="r" b="b"/>
            <a:pathLst>
              <a:path w="2003333" h="2719194">
                <a:moveTo>
                  <a:pt x="51909" y="0"/>
                </a:moveTo>
                <a:lnTo>
                  <a:pt x="1951424" y="0"/>
                </a:lnTo>
                <a:cubicBezTo>
                  <a:pt x="1980093" y="0"/>
                  <a:pt x="2003333" y="23240"/>
                  <a:pt x="2003333" y="51909"/>
                </a:cubicBezTo>
                <a:lnTo>
                  <a:pt x="2003333" y="2667285"/>
                </a:lnTo>
                <a:cubicBezTo>
                  <a:pt x="2003333" y="2681052"/>
                  <a:pt x="1997864" y="2694256"/>
                  <a:pt x="1988129" y="2703990"/>
                </a:cubicBezTo>
                <a:cubicBezTo>
                  <a:pt x="1978395" y="2713725"/>
                  <a:pt x="1965191" y="2719194"/>
                  <a:pt x="1951424" y="2719194"/>
                </a:cubicBezTo>
                <a:lnTo>
                  <a:pt x="51909" y="2719194"/>
                </a:lnTo>
                <a:cubicBezTo>
                  <a:pt x="38142" y="2719194"/>
                  <a:pt x="24938" y="2713725"/>
                  <a:pt x="15204" y="2703990"/>
                </a:cubicBezTo>
                <a:cubicBezTo>
                  <a:pt x="5469" y="2694256"/>
                  <a:pt x="0" y="2681052"/>
                  <a:pt x="0" y="2667285"/>
                </a:cubicBezTo>
                <a:lnTo>
                  <a:pt x="0" y="51909"/>
                </a:lnTo>
                <a:cubicBezTo>
                  <a:pt x="0" y="38142"/>
                  <a:pt x="5469" y="24938"/>
                  <a:pt x="15204" y="15204"/>
                </a:cubicBezTo>
                <a:cubicBezTo>
                  <a:pt x="24938" y="5469"/>
                  <a:pt x="38142" y="0"/>
                  <a:pt x="51909" y="0"/>
                </a:cubicBezTo>
                <a:close/>
              </a:path>
            </a:pathLst>
          </a:custGeom>
          <a:solidFill>
            <a:srgbClr val="FFFFFF"/>
          </a:solidFill>
        </p:spPr>
      </p:sp>
      <p:pic>
        <p:nvPicPr>
          <p:cNvPr id="23" name="그래픽 22" descr="월 단위 달력">
            <a:extLst>
              <a:ext uri="{FF2B5EF4-FFF2-40B4-BE49-F238E27FC236}">
                <a16:creationId xmlns:a16="http://schemas.microsoft.com/office/drawing/2014/main" id="{FD2A7C9A-D55B-A0F9-EC87-D3DBB52B1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32" y="641757"/>
            <a:ext cx="2408232" cy="2408232"/>
          </a:xfrm>
          <a:prstGeom prst="rect">
            <a:avLst/>
          </a:prstGeom>
        </p:spPr>
      </p:pic>
      <p:sp>
        <p:nvSpPr>
          <p:cNvPr id="24" name="TextBox 9">
            <a:extLst>
              <a:ext uri="{FF2B5EF4-FFF2-40B4-BE49-F238E27FC236}">
                <a16:creationId xmlns:a16="http://schemas.microsoft.com/office/drawing/2014/main" id="{DC8AE6FD-DF3B-914E-C617-42A8B9AB8C48}"/>
              </a:ext>
            </a:extLst>
          </p:cNvPr>
          <p:cNvSpPr txBox="1"/>
          <p:nvPr/>
        </p:nvSpPr>
        <p:spPr>
          <a:xfrm>
            <a:off x="609600" y="3533506"/>
            <a:ext cx="2984374" cy="4993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ct val="150000"/>
              </a:lnSpc>
            </a:pPr>
            <a:r>
              <a:rPr lang="ko-KR" altLang="en-US" sz="44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신고수</a:t>
            </a:r>
            <a:r>
              <a:rPr lang="ko-KR" altLang="en-US" sz="44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44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top20 </a:t>
            </a:r>
            <a:r>
              <a:rPr lang="ko-KR" altLang="en-US" sz="44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행정동별</a:t>
            </a:r>
            <a:r>
              <a:rPr lang="ko-KR" altLang="en-US" sz="44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구급출동 속도 분석</a:t>
            </a:r>
            <a:endParaRPr lang="en-US" sz="44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F2995F08-CA17-B939-0618-A32DB23DD65E}"/>
              </a:ext>
            </a:extLst>
          </p:cNvPr>
          <p:cNvSpPr txBox="1"/>
          <p:nvPr/>
        </p:nvSpPr>
        <p:spPr>
          <a:xfrm>
            <a:off x="4333107" y="901642"/>
            <a:ext cx="2286000" cy="521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계절별</a:t>
            </a:r>
            <a:endParaRPr lang="en-US" sz="28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3080" name="Picture 8" descr="0">
            <a:extLst>
              <a:ext uri="{FF2B5EF4-FFF2-40B4-BE49-F238E27FC236}">
                <a16:creationId xmlns:a16="http://schemas.microsoft.com/office/drawing/2014/main" id="{848E75A5-B6E2-BB85-08D7-8751501E8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89" y="1718974"/>
            <a:ext cx="13539551" cy="76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2FAD418F-BC6B-78F9-3C75-00480C88AD6D}"/>
              </a:ext>
            </a:extLst>
          </p:cNvPr>
          <p:cNvSpPr txBox="1"/>
          <p:nvPr/>
        </p:nvSpPr>
        <p:spPr>
          <a:xfrm>
            <a:off x="2077587" y="8869955"/>
            <a:ext cx="228600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단위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km/h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926FA2-F795-B456-48D4-8F74C397714B}"/>
              </a:ext>
            </a:extLst>
          </p:cNvPr>
          <p:cNvSpPr/>
          <p:nvPr/>
        </p:nvSpPr>
        <p:spPr>
          <a:xfrm>
            <a:off x="5086666" y="3666219"/>
            <a:ext cx="11753534" cy="71528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7D6EA6-F7DA-8966-A99F-571AFE8A6999}"/>
              </a:ext>
            </a:extLst>
          </p:cNvPr>
          <p:cNvSpPr/>
          <p:nvPr/>
        </p:nvSpPr>
        <p:spPr>
          <a:xfrm>
            <a:off x="5086666" y="5101385"/>
            <a:ext cx="11753534" cy="34691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EC3EA14C-5006-2093-881D-31EC5F6EE0BF}"/>
              </a:ext>
            </a:extLst>
          </p:cNvPr>
          <p:cNvSpPr txBox="1"/>
          <p:nvPr/>
        </p:nvSpPr>
        <p:spPr>
          <a:xfrm>
            <a:off x="3720774" y="3567552"/>
            <a:ext cx="1224665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미아동</a:t>
            </a:r>
            <a:endParaRPr 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51E2186-AEFE-3292-D834-4F10F16B12D4}"/>
              </a:ext>
            </a:extLst>
          </p:cNvPr>
          <p:cNvSpPr txBox="1"/>
          <p:nvPr/>
        </p:nvSpPr>
        <p:spPr>
          <a:xfrm>
            <a:off x="3720774" y="4030365"/>
            <a:ext cx="1224665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봉천동</a:t>
            </a:r>
            <a:endParaRPr 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2CE4E2A-BB91-1A0F-D7F2-049324805B54}"/>
              </a:ext>
            </a:extLst>
          </p:cNvPr>
          <p:cNvSpPr txBox="1"/>
          <p:nvPr/>
        </p:nvSpPr>
        <p:spPr>
          <a:xfrm>
            <a:off x="3720774" y="5089545"/>
            <a:ext cx="1224665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수유동</a:t>
            </a:r>
            <a:endParaRPr 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2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4993261"/>
            <a:ext cx="327660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92"/>
              </a:lnSpc>
            </a:pPr>
            <a:r>
              <a:rPr lang="ko-KR" altLang="en-US" sz="535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지역 선정</a:t>
            </a:r>
            <a:endParaRPr lang="en-US" sz="5351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0" y="469557"/>
            <a:ext cx="883863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97"/>
              </a:lnSpc>
              <a:spcBef>
                <a:spcPct val="0"/>
              </a:spcBef>
            </a:pPr>
            <a:r>
              <a:rPr lang="en-US" sz="1926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 03. </a:t>
            </a:r>
            <a:r>
              <a:rPr lang="ko-KR" altLang="en-US" sz="1926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분석 결과</a:t>
            </a:r>
            <a:r>
              <a:rPr lang="en-US" sz="1926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937E61-8BF9-4355-C6EF-838967C01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-1373617"/>
            <a:ext cx="13639800" cy="12714706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012BAE42-D553-3F05-0F10-884FB486C734}"/>
              </a:ext>
            </a:extLst>
          </p:cNvPr>
          <p:cNvSpPr txBox="1"/>
          <p:nvPr/>
        </p:nvSpPr>
        <p:spPr>
          <a:xfrm>
            <a:off x="11353800" y="3017782"/>
            <a:ext cx="1224665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미아동</a:t>
            </a:r>
            <a:endParaRPr 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292E7-A7BB-91DC-B2DB-A88034E8BA0B}"/>
              </a:ext>
            </a:extLst>
          </p:cNvPr>
          <p:cNvSpPr txBox="1"/>
          <p:nvPr/>
        </p:nvSpPr>
        <p:spPr>
          <a:xfrm>
            <a:off x="9448800" y="7658100"/>
            <a:ext cx="1224665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봉천동</a:t>
            </a:r>
            <a:endParaRPr 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BE2B631-1ED9-3207-066F-B99FB04BFD71}"/>
              </a:ext>
            </a:extLst>
          </p:cNvPr>
          <p:cNvSpPr txBox="1"/>
          <p:nvPr/>
        </p:nvSpPr>
        <p:spPr>
          <a:xfrm>
            <a:off x="10855767" y="2527263"/>
            <a:ext cx="1224665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수유동</a:t>
            </a:r>
            <a:endParaRPr 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902981-FB65-D05F-9213-9FEF17D875F9}"/>
              </a:ext>
            </a:extLst>
          </p:cNvPr>
          <p:cNvSpPr txBox="1"/>
          <p:nvPr/>
        </p:nvSpPr>
        <p:spPr>
          <a:xfrm>
            <a:off x="9140706" y="8343900"/>
            <a:ext cx="1224665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신림동</a:t>
            </a:r>
            <a:endParaRPr 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1FB88CE2-7755-A29E-5A4D-4478C227CE3E}"/>
              </a:ext>
            </a:extLst>
          </p:cNvPr>
          <p:cNvSpPr txBox="1"/>
          <p:nvPr/>
        </p:nvSpPr>
        <p:spPr>
          <a:xfrm>
            <a:off x="6629400" y="5676900"/>
            <a:ext cx="1224665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화곡동</a:t>
            </a:r>
            <a:endParaRPr 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4" name="그래픽 3" descr="핀 있는 지도">
            <a:extLst>
              <a:ext uri="{FF2B5EF4-FFF2-40B4-BE49-F238E27FC236}">
                <a16:creationId xmlns:a16="http://schemas.microsoft.com/office/drawing/2014/main" id="{E4C53AF9-1519-BA1A-3294-4967B246D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00" y="2527263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145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4892" y="477994"/>
            <a:ext cx="12314944" cy="1433176"/>
            <a:chOff x="0" y="-28575"/>
            <a:chExt cx="16419926" cy="1910901"/>
          </a:xfrm>
        </p:grpSpPr>
        <p:sp>
          <p:nvSpPr>
            <p:cNvPr id="3" name="TextBox 3"/>
            <p:cNvSpPr txBox="1"/>
            <p:nvPr/>
          </p:nvSpPr>
          <p:spPr>
            <a:xfrm>
              <a:off x="0" y="1066718"/>
              <a:ext cx="16419926" cy="815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5400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      거리 </a:t>
              </a:r>
              <a:r>
                <a:rPr lang="en-US" altLang="ko-KR" sz="5400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4km</a:t>
              </a:r>
              <a:r>
                <a:rPr lang="ko-KR" altLang="en-US" sz="5400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이하</a:t>
              </a:r>
              <a:r>
                <a:rPr lang="en-US" altLang="ko-KR" sz="5400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</a:t>
              </a:r>
              <a:r>
                <a:rPr lang="ko-KR" altLang="en-US" sz="5400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구간</a:t>
              </a:r>
              <a:r>
                <a:rPr lang="en-US" altLang="ko-KR" sz="5400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</a:t>
              </a:r>
              <a:r>
                <a:rPr lang="en-US" altLang="ko-KR" sz="5400" dirty="0" err="1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히트맵</a:t>
              </a:r>
              <a:endParaRPr lang="en-US" altLang="ko-KR" sz="5400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1953968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90"/>
                </a:lnSpc>
                <a:spcBef>
                  <a:spcPct val="0"/>
                </a:spcBef>
              </a:pPr>
              <a:r>
                <a:rPr lang="en-US" sz="1921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 03. </a:t>
              </a:r>
              <a:r>
                <a:rPr lang="ko-KR" altLang="en-US" sz="1921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분석 결과</a:t>
              </a:r>
              <a:endParaRPr lang="en-US" sz="192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</p:grpSp>
      <p:pic>
        <p:nvPicPr>
          <p:cNvPr id="14338" name="Picture 2" descr="0">
            <a:extLst>
              <a:ext uri="{FF2B5EF4-FFF2-40B4-BE49-F238E27FC236}">
                <a16:creationId xmlns:a16="http://schemas.microsoft.com/office/drawing/2014/main" id="{D4F55505-F9BD-78A0-A3A0-7622860B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748" y="3619500"/>
            <a:ext cx="8382000" cy="516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6BF8CB-1AA0-C354-D5E8-6BE942D579D7}"/>
              </a:ext>
            </a:extLst>
          </p:cNvPr>
          <p:cNvSpPr txBox="1"/>
          <p:nvPr/>
        </p:nvSpPr>
        <p:spPr>
          <a:xfrm>
            <a:off x="9104748" y="2950049"/>
            <a:ext cx="33528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8"/>
              </a:lnSpc>
            </a:pPr>
            <a:r>
              <a:rPr lang="ko-KR" altLang="en-US" sz="2498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서울시 전체 평균속도</a:t>
            </a:r>
            <a:endParaRPr lang="en-US" sz="2498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3D64CFDB-EBD7-5901-0722-3689E8AF9246}"/>
              </a:ext>
            </a:extLst>
          </p:cNvPr>
          <p:cNvSpPr txBox="1"/>
          <p:nvPr/>
        </p:nvSpPr>
        <p:spPr>
          <a:xfrm>
            <a:off x="16754645" y="8295967"/>
            <a:ext cx="1533355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en-US" altLang="ko-KR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34km/h</a:t>
            </a:r>
            <a:endParaRPr 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92966279-3512-1E41-62B3-21A54C11F9CD}"/>
              </a:ext>
            </a:extLst>
          </p:cNvPr>
          <p:cNvSpPr txBox="1"/>
          <p:nvPr/>
        </p:nvSpPr>
        <p:spPr>
          <a:xfrm>
            <a:off x="16728973" y="3374240"/>
            <a:ext cx="1533355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en-US" altLang="ko-KR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48km/h</a:t>
            </a:r>
            <a:endParaRPr lang="en-US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14340" name="Picture 4" descr="0">
            <a:extLst>
              <a:ext uri="{FF2B5EF4-FFF2-40B4-BE49-F238E27FC236}">
                <a16:creationId xmlns:a16="http://schemas.microsoft.com/office/drawing/2014/main" id="{7D3680FB-E1AC-7455-C0B9-B013F72F6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92" y="3619501"/>
            <a:ext cx="8120344" cy="51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1227B2-9A65-CC2D-C177-F683735B2B0F}"/>
              </a:ext>
            </a:extLst>
          </p:cNvPr>
          <p:cNvSpPr txBox="1"/>
          <p:nvPr/>
        </p:nvSpPr>
        <p:spPr>
          <a:xfrm>
            <a:off x="384892" y="2950049"/>
            <a:ext cx="33528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8"/>
              </a:lnSpc>
            </a:pPr>
            <a:r>
              <a:rPr lang="ko-KR" altLang="en-US" sz="2498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수유동 평균속도</a:t>
            </a:r>
            <a:endParaRPr lang="en-US" sz="2498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32C3FB-CD7C-54D5-5025-E23C619AF5B4}"/>
              </a:ext>
            </a:extLst>
          </p:cNvPr>
          <p:cNvSpPr txBox="1"/>
          <p:nvPr/>
        </p:nvSpPr>
        <p:spPr>
          <a:xfrm>
            <a:off x="384892" y="2989256"/>
            <a:ext cx="33528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8"/>
              </a:lnSpc>
            </a:pPr>
            <a:r>
              <a:rPr lang="ko-KR" altLang="en-US" sz="2498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미아동 평균속도</a:t>
            </a:r>
            <a:endParaRPr lang="en-US" sz="2498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pic>
        <p:nvPicPr>
          <p:cNvPr id="14342" name="Picture 6" descr="0">
            <a:extLst>
              <a:ext uri="{FF2B5EF4-FFF2-40B4-BE49-F238E27FC236}">
                <a16:creationId xmlns:a16="http://schemas.microsoft.com/office/drawing/2014/main" id="{FA567E34-59C7-D9F9-E962-E76CDC94A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92" y="3627122"/>
            <a:ext cx="8120344" cy="51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0">
            <a:extLst>
              <a:ext uri="{FF2B5EF4-FFF2-40B4-BE49-F238E27FC236}">
                <a16:creationId xmlns:a16="http://schemas.microsoft.com/office/drawing/2014/main" id="{7DB0991A-1CB4-D637-026C-B4EB2D6A5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92" y="3605368"/>
            <a:ext cx="8120344" cy="516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AD5FEB3-2F41-4AF3-E145-F2AC0EAA1255}"/>
              </a:ext>
            </a:extLst>
          </p:cNvPr>
          <p:cNvSpPr txBox="1"/>
          <p:nvPr/>
        </p:nvSpPr>
        <p:spPr>
          <a:xfrm>
            <a:off x="384892" y="2957115"/>
            <a:ext cx="33528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8"/>
              </a:lnSpc>
            </a:pPr>
            <a:r>
              <a:rPr lang="ko-KR" altLang="en-US" sz="2498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봉천동 평균속도</a:t>
            </a:r>
            <a:endParaRPr lang="en-US" sz="2498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pic>
        <p:nvPicPr>
          <p:cNvPr id="14346" name="Picture 10" descr="0">
            <a:extLst>
              <a:ext uri="{FF2B5EF4-FFF2-40B4-BE49-F238E27FC236}">
                <a16:creationId xmlns:a16="http://schemas.microsoft.com/office/drawing/2014/main" id="{322D100E-CD77-34AA-EDBD-E7AF6023F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50" y="3627122"/>
            <a:ext cx="8120346" cy="516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7E0CD85-D6DA-E680-4E57-52DEAE6A2F6F}"/>
              </a:ext>
            </a:extLst>
          </p:cNvPr>
          <p:cNvSpPr txBox="1"/>
          <p:nvPr/>
        </p:nvSpPr>
        <p:spPr>
          <a:xfrm>
            <a:off x="369650" y="2957115"/>
            <a:ext cx="33528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8"/>
              </a:lnSpc>
            </a:pPr>
            <a:r>
              <a:rPr lang="ko-KR" altLang="en-US" sz="2498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신림동 평균속도</a:t>
            </a:r>
            <a:endParaRPr lang="en-US" sz="2498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5CCCB9-1BD2-23D9-475B-F23EC95BCBC1}"/>
              </a:ext>
            </a:extLst>
          </p:cNvPr>
          <p:cNvSpPr txBox="1"/>
          <p:nvPr/>
        </p:nvSpPr>
        <p:spPr>
          <a:xfrm>
            <a:off x="400134" y="2989255"/>
            <a:ext cx="33528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8"/>
              </a:lnSpc>
            </a:pPr>
            <a:r>
              <a:rPr lang="ko-KR" altLang="en-US" sz="2498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화곡동 평균속도</a:t>
            </a:r>
            <a:endParaRPr lang="en-US" sz="2498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pic>
        <p:nvPicPr>
          <p:cNvPr id="14348" name="Picture 12" descr="0">
            <a:extLst>
              <a:ext uri="{FF2B5EF4-FFF2-40B4-BE49-F238E27FC236}">
                <a16:creationId xmlns:a16="http://schemas.microsoft.com/office/drawing/2014/main" id="{AF63798A-D2A3-23CE-D243-416CAD0D5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92" y="3597746"/>
            <a:ext cx="8105104" cy="515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래픽 31" descr="월 단위 달력">
            <a:extLst>
              <a:ext uri="{FF2B5EF4-FFF2-40B4-BE49-F238E27FC236}">
                <a16:creationId xmlns:a16="http://schemas.microsoft.com/office/drawing/2014/main" id="{51ECD64E-1827-5722-D84A-9323EF5E13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5372" y="964541"/>
            <a:ext cx="987177" cy="98717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6" grpId="1"/>
      <p:bldP spid="27" grpId="0"/>
      <p:bldP spid="27" grpId="1"/>
      <p:bldP spid="29" grpId="0"/>
      <p:bldP spid="29" grpId="1"/>
      <p:bldP spid="30" grpId="0"/>
      <p:bldP spid="3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96040"/>
            <a:ext cx="18288000" cy="7790960"/>
            <a:chOff x="0" y="0"/>
            <a:chExt cx="4816593" cy="20519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1940"/>
            </a:xfrm>
            <a:custGeom>
              <a:avLst/>
              <a:gdLst/>
              <a:ahLst/>
              <a:cxnLst/>
              <a:rect l="l" t="t" r="r" b="b"/>
              <a:pathLst>
                <a:path w="4816592" h="2051940">
                  <a:moveTo>
                    <a:pt x="0" y="0"/>
                  </a:moveTo>
                  <a:lnTo>
                    <a:pt x="4816592" y="0"/>
                  </a:lnTo>
                  <a:lnTo>
                    <a:pt x="4816592" y="2051940"/>
                  </a:lnTo>
                  <a:lnTo>
                    <a:pt x="0" y="2051940"/>
                  </a:lnTo>
                  <a:close/>
                </a:path>
              </a:pathLst>
            </a:custGeom>
            <a:solidFill>
              <a:srgbClr val="FFEA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15948" y="422955"/>
            <a:ext cx="11927151" cy="1365251"/>
            <a:chOff x="0" y="-28575"/>
            <a:chExt cx="15902867" cy="1820335"/>
          </a:xfrm>
        </p:grpSpPr>
        <p:sp>
          <p:nvSpPr>
            <p:cNvPr id="8" name="TextBox 8"/>
            <p:cNvSpPr txBox="1"/>
            <p:nvPr/>
          </p:nvSpPr>
          <p:spPr>
            <a:xfrm>
              <a:off x="0" y="560653"/>
              <a:ext cx="15902867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37"/>
                </a:lnSpc>
              </a:pPr>
              <a:r>
                <a:rPr lang="en-US" altLang="ko-KR" sz="5169" dirty="0" err="1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기대효과</a:t>
              </a:r>
              <a:endParaRPr lang="en-US" altLang="ko-KR" sz="5169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1577541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05"/>
                </a:lnSpc>
                <a:spcBef>
                  <a:spcPct val="0"/>
                </a:spcBef>
              </a:pPr>
              <a:r>
                <a:rPr lang="en-US" sz="1861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 03. </a:t>
              </a:r>
              <a:r>
                <a:rPr lang="ko-KR" altLang="en-US" sz="1861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결과 및 기대효과</a:t>
              </a:r>
              <a:endParaRPr lang="en-US" sz="186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</p:grpSp>
      <p:sp>
        <p:nvSpPr>
          <p:cNvPr id="16" name="Freeform 6">
            <a:extLst>
              <a:ext uri="{FF2B5EF4-FFF2-40B4-BE49-F238E27FC236}">
                <a16:creationId xmlns:a16="http://schemas.microsoft.com/office/drawing/2014/main" id="{C3E0A1B0-4E76-577E-DA39-9D650D406D50}"/>
              </a:ext>
            </a:extLst>
          </p:cNvPr>
          <p:cNvSpPr/>
          <p:nvPr/>
        </p:nvSpPr>
        <p:spPr>
          <a:xfrm rot="16200000">
            <a:off x="1071300" y="4550250"/>
            <a:ext cx="5318010" cy="3803010"/>
          </a:xfrm>
          <a:custGeom>
            <a:avLst/>
            <a:gdLst/>
            <a:ahLst/>
            <a:cxnLst/>
            <a:rect l="l" t="t" r="r" b="b"/>
            <a:pathLst>
              <a:path w="7618730" h="5448300">
                <a:moveTo>
                  <a:pt x="6323330" y="0"/>
                </a:moveTo>
                <a:lnTo>
                  <a:pt x="1296670" y="0"/>
                </a:lnTo>
                <a:cubicBezTo>
                  <a:pt x="580390" y="0"/>
                  <a:pt x="0" y="580390"/>
                  <a:pt x="0" y="1296670"/>
                </a:cubicBezTo>
                <a:lnTo>
                  <a:pt x="0" y="5448300"/>
                </a:lnTo>
                <a:lnTo>
                  <a:pt x="6322060" y="5448300"/>
                </a:lnTo>
                <a:cubicBezTo>
                  <a:pt x="7038340" y="5448300"/>
                  <a:pt x="7618730" y="4867910"/>
                  <a:pt x="7618730" y="4151630"/>
                </a:cubicBezTo>
                <a:lnTo>
                  <a:pt x="7618730" y="0"/>
                </a:lnTo>
                <a:lnTo>
                  <a:pt x="6323330" y="0"/>
                </a:lnTo>
                <a:close/>
              </a:path>
            </a:pathLst>
          </a:custGeom>
          <a:solidFill>
            <a:srgbClr val="FA9A84"/>
          </a:solidFill>
          <a:ln w="12700">
            <a:noFill/>
          </a:ln>
        </p:spPr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AB0FD125-FF7B-AA79-C6AC-BC1F1536A7E6}"/>
              </a:ext>
            </a:extLst>
          </p:cNvPr>
          <p:cNvSpPr/>
          <p:nvPr/>
        </p:nvSpPr>
        <p:spPr>
          <a:xfrm rot="16200000">
            <a:off x="6390937" y="4550250"/>
            <a:ext cx="5318010" cy="3803010"/>
          </a:xfrm>
          <a:custGeom>
            <a:avLst/>
            <a:gdLst/>
            <a:ahLst/>
            <a:cxnLst/>
            <a:rect l="l" t="t" r="r" b="b"/>
            <a:pathLst>
              <a:path w="7618730" h="5448300">
                <a:moveTo>
                  <a:pt x="6323330" y="0"/>
                </a:moveTo>
                <a:lnTo>
                  <a:pt x="1296670" y="0"/>
                </a:lnTo>
                <a:cubicBezTo>
                  <a:pt x="580390" y="0"/>
                  <a:pt x="0" y="580390"/>
                  <a:pt x="0" y="1296670"/>
                </a:cubicBezTo>
                <a:lnTo>
                  <a:pt x="0" y="5448300"/>
                </a:lnTo>
                <a:lnTo>
                  <a:pt x="6322060" y="5448300"/>
                </a:lnTo>
                <a:cubicBezTo>
                  <a:pt x="7038340" y="5448300"/>
                  <a:pt x="7618730" y="4867910"/>
                  <a:pt x="7618730" y="4151630"/>
                </a:cubicBezTo>
                <a:lnTo>
                  <a:pt x="7618730" y="0"/>
                </a:lnTo>
                <a:lnTo>
                  <a:pt x="6323330" y="0"/>
                </a:lnTo>
                <a:close/>
              </a:path>
            </a:pathLst>
          </a:custGeom>
          <a:solidFill>
            <a:srgbClr val="FA9A84"/>
          </a:solidFill>
          <a:ln w="12700">
            <a:noFill/>
          </a:ln>
        </p:spPr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CB8C2C2E-FF0A-3A0B-E4CE-81AE1896A6BF}"/>
              </a:ext>
            </a:extLst>
          </p:cNvPr>
          <p:cNvSpPr/>
          <p:nvPr/>
        </p:nvSpPr>
        <p:spPr>
          <a:xfrm rot="16200000">
            <a:off x="11898690" y="4550250"/>
            <a:ext cx="5318010" cy="3803010"/>
          </a:xfrm>
          <a:custGeom>
            <a:avLst/>
            <a:gdLst/>
            <a:ahLst/>
            <a:cxnLst/>
            <a:rect l="l" t="t" r="r" b="b"/>
            <a:pathLst>
              <a:path w="7618730" h="5448300">
                <a:moveTo>
                  <a:pt x="6323330" y="0"/>
                </a:moveTo>
                <a:lnTo>
                  <a:pt x="1296670" y="0"/>
                </a:lnTo>
                <a:cubicBezTo>
                  <a:pt x="580390" y="0"/>
                  <a:pt x="0" y="580390"/>
                  <a:pt x="0" y="1296670"/>
                </a:cubicBezTo>
                <a:lnTo>
                  <a:pt x="0" y="5448300"/>
                </a:lnTo>
                <a:lnTo>
                  <a:pt x="6322060" y="5448300"/>
                </a:lnTo>
                <a:cubicBezTo>
                  <a:pt x="7038340" y="5448300"/>
                  <a:pt x="7618730" y="4867910"/>
                  <a:pt x="7618730" y="4151630"/>
                </a:cubicBezTo>
                <a:lnTo>
                  <a:pt x="7618730" y="0"/>
                </a:lnTo>
                <a:lnTo>
                  <a:pt x="6323330" y="0"/>
                </a:lnTo>
                <a:close/>
              </a:path>
            </a:pathLst>
          </a:custGeom>
          <a:solidFill>
            <a:srgbClr val="FA9A84"/>
          </a:solidFill>
          <a:ln w="12700">
            <a:noFill/>
          </a:ln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7461BE-1ED1-5BEE-37D3-BA2E077D4789}"/>
              </a:ext>
            </a:extLst>
          </p:cNvPr>
          <p:cNvSpPr txBox="1"/>
          <p:nvPr/>
        </p:nvSpPr>
        <p:spPr>
          <a:xfrm>
            <a:off x="2108335" y="4884785"/>
            <a:ext cx="3335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효율적 예산 운용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97CF32-1D05-7AB0-B9E6-B8F2753FF36C}"/>
              </a:ext>
            </a:extLst>
          </p:cNvPr>
          <p:cNvSpPr txBox="1"/>
          <p:nvPr/>
        </p:nvSpPr>
        <p:spPr>
          <a:xfrm>
            <a:off x="2244405" y="5711313"/>
            <a:ext cx="2971800" cy="328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분석을 통한 서울시의 </a:t>
            </a:r>
            <a:r>
              <a:rPr lang="en-US" altLang="ko-KR" sz="20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5</a:t>
            </a:r>
            <a:r>
              <a:rPr lang="ko-KR" altLang="en-US" sz="2000" dirty="0" err="1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개동을</a:t>
            </a:r>
            <a:r>
              <a:rPr lang="ko-KR" altLang="en-US" sz="20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우선 선별하여 시범정책을 진행함에 따라 보다 더 효과적으로 예산을 운용할 수 있음</a:t>
            </a:r>
            <a:endParaRPr lang="en-US" altLang="ko-KR" sz="2000" dirty="0">
              <a:solidFill>
                <a:schemeClr val="bg1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solidFill>
                <a:schemeClr val="bg1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D380F6-BE72-FA8F-9ACB-54C46D2276B6}"/>
              </a:ext>
            </a:extLst>
          </p:cNvPr>
          <p:cNvSpPr txBox="1"/>
          <p:nvPr/>
        </p:nvSpPr>
        <p:spPr>
          <a:xfrm>
            <a:off x="7366724" y="4884785"/>
            <a:ext cx="3335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구급력</a:t>
            </a:r>
            <a:r>
              <a:rPr lang="ko-KR" altLang="en-US" sz="32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강화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A1A79A-7B12-55AA-D425-3BC7E7396AD8}"/>
              </a:ext>
            </a:extLst>
          </p:cNvPr>
          <p:cNvSpPr txBox="1"/>
          <p:nvPr/>
        </p:nvSpPr>
        <p:spPr>
          <a:xfrm>
            <a:off x="7502794" y="5926759"/>
            <a:ext cx="2971800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구급 차량의 도착시간을 단축시켜 </a:t>
            </a:r>
            <a:r>
              <a:rPr lang="ko-KR" altLang="en-US" sz="2000" dirty="0" err="1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구급력을</a:t>
            </a:r>
            <a:r>
              <a:rPr lang="ko-KR" altLang="en-US" sz="20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강화할 수 있음</a:t>
            </a:r>
            <a:r>
              <a:rPr lang="en-US" altLang="ko-KR" sz="20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7CF114-D2B1-EFD9-9061-B749A85E2ADA}"/>
              </a:ext>
            </a:extLst>
          </p:cNvPr>
          <p:cNvSpPr txBox="1"/>
          <p:nvPr/>
        </p:nvSpPr>
        <p:spPr>
          <a:xfrm>
            <a:off x="12941168" y="4884785"/>
            <a:ext cx="3335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구급 인력 배치</a:t>
            </a:r>
            <a:endParaRPr lang="ko-KR" altLang="en-US" sz="3200" dirty="0">
              <a:solidFill>
                <a:schemeClr val="bg1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C40E1B-6568-194D-D730-D2C9185F17E8}"/>
              </a:ext>
            </a:extLst>
          </p:cNvPr>
          <p:cNvSpPr txBox="1"/>
          <p:nvPr/>
        </p:nvSpPr>
        <p:spPr>
          <a:xfrm>
            <a:off x="13077238" y="5926759"/>
            <a:ext cx="2971800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신고 수가 많은 지역에 구급인력을 배치함으로써 구급 인력의 효율적 배치가 가능함</a:t>
            </a:r>
            <a:endParaRPr lang="en-US" altLang="ko-KR" sz="2000" dirty="0">
              <a:solidFill>
                <a:schemeClr val="bg1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pic>
        <p:nvPicPr>
          <p:cNvPr id="11" name="그래픽 10" descr="동전">
            <a:extLst>
              <a:ext uri="{FF2B5EF4-FFF2-40B4-BE49-F238E27FC236}">
                <a16:creationId xmlns:a16="http://schemas.microsoft.com/office/drawing/2014/main" id="{A8459CEC-6404-0130-3FBC-F37C6F3E5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6361" y="2852143"/>
            <a:ext cx="1702967" cy="1881213"/>
          </a:xfrm>
          <a:prstGeom prst="rect">
            <a:avLst/>
          </a:prstGeom>
        </p:spPr>
      </p:pic>
      <p:pic>
        <p:nvPicPr>
          <p:cNvPr id="13" name="그래픽 12" descr="앰뷸런스">
            <a:extLst>
              <a:ext uri="{FF2B5EF4-FFF2-40B4-BE49-F238E27FC236}">
                <a16:creationId xmlns:a16="http://schemas.microsoft.com/office/drawing/2014/main" id="{BA3C10BE-9D82-A551-A50F-CC02E95F2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4115" y="2957331"/>
            <a:ext cx="1702967" cy="1881212"/>
          </a:xfrm>
          <a:prstGeom prst="rect">
            <a:avLst/>
          </a:prstGeom>
        </p:spPr>
      </p:pic>
      <p:pic>
        <p:nvPicPr>
          <p:cNvPr id="15" name="그래픽 14" descr="소방관">
            <a:extLst>
              <a:ext uri="{FF2B5EF4-FFF2-40B4-BE49-F238E27FC236}">
                <a16:creationId xmlns:a16="http://schemas.microsoft.com/office/drawing/2014/main" id="{1ADB6A37-8A81-04EB-1008-98C188A2AE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03417" y="2914611"/>
            <a:ext cx="1656731" cy="1830137"/>
          </a:xfrm>
          <a:prstGeom prst="rect">
            <a:avLst/>
          </a:prstGeom>
        </p:spPr>
      </p:pic>
      <p:pic>
        <p:nvPicPr>
          <p:cNvPr id="19" name="그래픽 18" descr="의사">
            <a:extLst>
              <a:ext uri="{FF2B5EF4-FFF2-40B4-BE49-F238E27FC236}">
                <a16:creationId xmlns:a16="http://schemas.microsoft.com/office/drawing/2014/main" id="{9EC4D098-D1BF-6699-27FA-F4F758982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15314" y="2848428"/>
            <a:ext cx="1702966" cy="18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4937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96040"/>
            <a:ext cx="18288000" cy="7790960"/>
            <a:chOff x="0" y="0"/>
            <a:chExt cx="4816593" cy="20519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1940"/>
            </a:xfrm>
            <a:custGeom>
              <a:avLst/>
              <a:gdLst/>
              <a:ahLst/>
              <a:cxnLst/>
              <a:rect l="l" t="t" r="r" b="b"/>
              <a:pathLst>
                <a:path w="4816592" h="2051940">
                  <a:moveTo>
                    <a:pt x="0" y="0"/>
                  </a:moveTo>
                  <a:lnTo>
                    <a:pt x="4816592" y="0"/>
                  </a:lnTo>
                  <a:lnTo>
                    <a:pt x="4816592" y="2051940"/>
                  </a:lnTo>
                  <a:lnTo>
                    <a:pt x="0" y="2051940"/>
                  </a:lnTo>
                  <a:close/>
                </a:path>
              </a:pathLst>
            </a:custGeom>
            <a:solidFill>
              <a:srgbClr val="FFEA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15948" y="422955"/>
            <a:ext cx="11927151" cy="1365251"/>
            <a:chOff x="0" y="-28575"/>
            <a:chExt cx="15902867" cy="1820335"/>
          </a:xfrm>
        </p:grpSpPr>
        <p:sp>
          <p:nvSpPr>
            <p:cNvPr id="8" name="TextBox 8"/>
            <p:cNvSpPr txBox="1"/>
            <p:nvPr/>
          </p:nvSpPr>
          <p:spPr>
            <a:xfrm>
              <a:off x="0" y="560653"/>
              <a:ext cx="15902867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37"/>
                </a:lnSpc>
              </a:pPr>
              <a:r>
                <a:rPr lang="ko-KR" altLang="en-US" sz="5169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분석 아쉬운 점</a:t>
              </a:r>
              <a:endParaRPr lang="en-US" sz="5169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1577541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05"/>
                </a:lnSpc>
                <a:spcBef>
                  <a:spcPct val="0"/>
                </a:spcBef>
              </a:pPr>
              <a:r>
                <a:rPr lang="en-US" sz="1861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 04. </a:t>
              </a:r>
              <a:r>
                <a:rPr lang="ko-KR" altLang="en-US" sz="1861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프로젝트 후기</a:t>
              </a:r>
              <a:endParaRPr lang="en-US" sz="186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</p:grpSp>
      <p:sp>
        <p:nvSpPr>
          <p:cNvPr id="16" name="Freeform 6">
            <a:extLst>
              <a:ext uri="{FF2B5EF4-FFF2-40B4-BE49-F238E27FC236}">
                <a16:creationId xmlns:a16="http://schemas.microsoft.com/office/drawing/2014/main" id="{C3E0A1B0-4E76-577E-DA39-9D650D406D50}"/>
              </a:ext>
            </a:extLst>
          </p:cNvPr>
          <p:cNvSpPr/>
          <p:nvPr/>
        </p:nvSpPr>
        <p:spPr>
          <a:xfrm rot="16200000">
            <a:off x="156900" y="4550250"/>
            <a:ext cx="5318010" cy="3803010"/>
          </a:xfrm>
          <a:custGeom>
            <a:avLst/>
            <a:gdLst/>
            <a:ahLst/>
            <a:cxnLst/>
            <a:rect l="l" t="t" r="r" b="b"/>
            <a:pathLst>
              <a:path w="7618730" h="5448300">
                <a:moveTo>
                  <a:pt x="6323330" y="0"/>
                </a:moveTo>
                <a:lnTo>
                  <a:pt x="1296670" y="0"/>
                </a:lnTo>
                <a:cubicBezTo>
                  <a:pt x="580390" y="0"/>
                  <a:pt x="0" y="580390"/>
                  <a:pt x="0" y="1296670"/>
                </a:cubicBezTo>
                <a:lnTo>
                  <a:pt x="0" y="5448300"/>
                </a:lnTo>
                <a:lnTo>
                  <a:pt x="6322060" y="5448300"/>
                </a:lnTo>
                <a:cubicBezTo>
                  <a:pt x="7038340" y="5448300"/>
                  <a:pt x="7618730" y="4867910"/>
                  <a:pt x="7618730" y="4151630"/>
                </a:cubicBezTo>
                <a:lnTo>
                  <a:pt x="7618730" y="0"/>
                </a:lnTo>
                <a:lnTo>
                  <a:pt x="6323330" y="0"/>
                </a:lnTo>
                <a:close/>
              </a:path>
            </a:pathLst>
          </a:custGeom>
          <a:solidFill>
            <a:srgbClr val="FA9A84"/>
          </a:solidFill>
          <a:ln w="12700">
            <a:noFill/>
          </a:ln>
        </p:spPr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AB0FD125-FF7B-AA79-C6AC-BC1F1536A7E6}"/>
              </a:ext>
            </a:extLst>
          </p:cNvPr>
          <p:cNvSpPr/>
          <p:nvPr/>
        </p:nvSpPr>
        <p:spPr>
          <a:xfrm rot="16200000">
            <a:off x="4375516" y="4550250"/>
            <a:ext cx="5318010" cy="3803010"/>
          </a:xfrm>
          <a:custGeom>
            <a:avLst/>
            <a:gdLst/>
            <a:ahLst/>
            <a:cxnLst/>
            <a:rect l="l" t="t" r="r" b="b"/>
            <a:pathLst>
              <a:path w="7618730" h="5448300">
                <a:moveTo>
                  <a:pt x="6323330" y="0"/>
                </a:moveTo>
                <a:lnTo>
                  <a:pt x="1296670" y="0"/>
                </a:lnTo>
                <a:cubicBezTo>
                  <a:pt x="580390" y="0"/>
                  <a:pt x="0" y="580390"/>
                  <a:pt x="0" y="1296670"/>
                </a:cubicBezTo>
                <a:lnTo>
                  <a:pt x="0" y="5448300"/>
                </a:lnTo>
                <a:lnTo>
                  <a:pt x="6322060" y="5448300"/>
                </a:lnTo>
                <a:cubicBezTo>
                  <a:pt x="7038340" y="5448300"/>
                  <a:pt x="7618730" y="4867910"/>
                  <a:pt x="7618730" y="4151630"/>
                </a:cubicBezTo>
                <a:lnTo>
                  <a:pt x="7618730" y="0"/>
                </a:lnTo>
                <a:lnTo>
                  <a:pt x="6323330" y="0"/>
                </a:lnTo>
                <a:close/>
              </a:path>
            </a:pathLst>
          </a:custGeom>
          <a:solidFill>
            <a:srgbClr val="FA9A84"/>
          </a:solidFill>
          <a:ln w="12700">
            <a:noFill/>
          </a:ln>
        </p:spPr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CB8C2C2E-FF0A-3A0B-E4CE-81AE1896A6BF}"/>
              </a:ext>
            </a:extLst>
          </p:cNvPr>
          <p:cNvSpPr/>
          <p:nvPr/>
        </p:nvSpPr>
        <p:spPr>
          <a:xfrm rot="16200000">
            <a:off x="8594130" y="4550250"/>
            <a:ext cx="5318010" cy="3803010"/>
          </a:xfrm>
          <a:custGeom>
            <a:avLst/>
            <a:gdLst/>
            <a:ahLst/>
            <a:cxnLst/>
            <a:rect l="l" t="t" r="r" b="b"/>
            <a:pathLst>
              <a:path w="7618730" h="5448300">
                <a:moveTo>
                  <a:pt x="6323330" y="0"/>
                </a:moveTo>
                <a:lnTo>
                  <a:pt x="1296670" y="0"/>
                </a:lnTo>
                <a:cubicBezTo>
                  <a:pt x="580390" y="0"/>
                  <a:pt x="0" y="580390"/>
                  <a:pt x="0" y="1296670"/>
                </a:cubicBezTo>
                <a:lnTo>
                  <a:pt x="0" y="5448300"/>
                </a:lnTo>
                <a:lnTo>
                  <a:pt x="6322060" y="5448300"/>
                </a:lnTo>
                <a:cubicBezTo>
                  <a:pt x="7038340" y="5448300"/>
                  <a:pt x="7618730" y="4867910"/>
                  <a:pt x="7618730" y="4151630"/>
                </a:cubicBezTo>
                <a:lnTo>
                  <a:pt x="7618730" y="0"/>
                </a:lnTo>
                <a:lnTo>
                  <a:pt x="6323330" y="0"/>
                </a:lnTo>
                <a:close/>
              </a:path>
            </a:pathLst>
          </a:custGeom>
          <a:solidFill>
            <a:srgbClr val="FA9A84"/>
          </a:solidFill>
          <a:ln w="12700">
            <a:noFill/>
          </a:ln>
        </p:spPr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C58EF5DD-9F44-2B1D-0CFF-080E1DFE6CCA}"/>
              </a:ext>
            </a:extLst>
          </p:cNvPr>
          <p:cNvSpPr/>
          <p:nvPr/>
        </p:nvSpPr>
        <p:spPr>
          <a:xfrm rot="16200000">
            <a:off x="12812744" y="4550250"/>
            <a:ext cx="5318010" cy="3803010"/>
          </a:xfrm>
          <a:custGeom>
            <a:avLst/>
            <a:gdLst/>
            <a:ahLst/>
            <a:cxnLst/>
            <a:rect l="l" t="t" r="r" b="b"/>
            <a:pathLst>
              <a:path w="7618730" h="5448300">
                <a:moveTo>
                  <a:pt x="6323330" y="0"/>
                </a:moveTo>
                <a:lnTo>
                  <a:pt x="1296670" y="0"/>
                </a:lnTo>
                <a:cubicBezTo>
                  <a:pt x="580390" y="0"/>
                  <a:pt x="0" y="580390"/>
                  <a:pt x="0" y="1296670"/>
                </a:cubicBezTo>
                <a:lnTo>
                  <a:pt x="0" y="5448300"/>
                </a:lnTo>
                <a:lnTo>
                  <a:pt x="6322060" y="5448300"/>
                </a:lnTo>
                <a:cubicBezTo>
                  <a:pt x="7038340" y="5448300"/>
                  <a:pt x="7618730" y="4867910"/>
                  <a:pt x="7618730" y="4151630"/>
                </a:cubicBezTo>
                <a:lnTo>
                  <a:pt x="7618730" y="0"/>
                </a:lnTo>
                <a:lnTo>
                  <a:pt x="6323330" y="0"/>
                </a:lnTo>
                <a:close/>
              </a:path>
            </a:pathLst>
          </a:custGeom>
          <a:solidFill>
            <a:srgbClr val="FA9A84"/>
          </a:solidFill>
          <a:ln w="12700">
            <a:noFill/>
          </a:ln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7461BE-1ED1-5BEE-37D3-BA2E077D4789}"/>
              </a:ext>
            </a:extLst>
          </p:cNvPr>
          <p:cNvSpPr txBox="1"/>
          <p:nvPr/>
        </p:nvSpPr>
        <p:spPr>
          <a:xfrm>
            <a:off x="1193935" y="4884785"/>
            <a:ext cx="3335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최신데이터 부재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97CF32-1D05-7AB0-B9E6-B8F2753FF36C}"/>
              </a:ext>
            </a:extLst>
          </p:cNvPr>
          <p:cNvSpPr txBox="1"/>
          <p:nvPr/>
        </p:nvSpPr>
        <p:spPr>
          <a:xfrm>
            <a:off x="1330005" y="6112247"/>
            <a:ext cx="2971800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2022</a:t>
            </a:r>
            <a:r>
              <a:rPr lang="ko-KR" altLang="en-US" sz="20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년 구급출동 데이터 부재로 </a:t>
            </a:r>
            <a:r>
              <a:rPr lang="en-US" altLang="ko-KR" sz="20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2021</a:t>
            </a:r>
            <a:r>
              <a:rPr lang="ko-KR" altLang="en-US" sz="20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년 구급출동 데이터를 사용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D380F6-BE72-FA8F-9ACB-54C46D2276B6}"/>
              </a:ext>
            </a:extLst>
          </p:cNvPr>
          <p:cNvSpPr txBox="1"/>
          <p:nvPr/>
        </p:nvSpPr>
        <p:spPr>
          <a:xfrm>
            <a:off x="5351303" y="4884785"/>
            <a:ext cx="3335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입력 오류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A1A79A-7B12-55AA-D425-3BC7E7396AD8}"/>
              </a:ext>
            </a:extLst>
          </p:cNvPr>
          <p:cNvSpPr txBox="1"/>
          <p:nvPr/>
        </p:nvSpPr>
        <p:spPr>
          <a:xfrm>
            <a:off x="5487373" y="5926759"/>
            <a:ext cx="2971800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현장 실무자의 입력 오류 데이터가 많음</a:t>
            </a:r>
            <a:r>
              <a:rPr lang="en-US" altLang="ko-KR" sz="20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이상치를 제거하는 데 어려움이 있음</a:t>
            </a:r>
            <a:endParaRPr lang="en-US" altLang="ko-KR" sz="2000" dirty="0">
              <a:solidFill>
                <a:schemeClr val="bg1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7CF114-D2B1-EFD9-9061-B749A85E2ADA}"/>
              </a:ext>
            </a:extLst>
          </p:cNvPr>
          <p:cNvSpPr txBox="1"/>
          <p:nvPr/>
        </p:nvSpPr>
        <p:spPr>
          <a:xfrm>
            <a:off x="9636608" y="4884785"/>
            <a:ext cx="3335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비공개 데이터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C40E1B-6568-194D-D730-D2C9185F17E8}"/>
              </a:ext>
            </a:extLst>
          </p:cNvPr>
          <p:cNvSpPr txBox="1"/>
          <p:nvPr/>
        </p:nvSpPr>
        <p:spPr>
          <a:xfrm>
            <a:off x="9772678" y="5926759"/>
            <a:ext cx="297180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출동 궤적과 정확한 속도가 담긴 데이터는 비공개 데이터로 수집 불가</a:t>
            </a:r>
            <a:endParaRPr lang="en-US" altLang="ko-KR" sz="2000" dirty="0">
              <a:solidFill>
                <a:schemeClr val="bg1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003275-D5EA-0114-DD1E-C1078F7BBDAF}"/>
              </a:ext>
            </a:extLst>
          </p:cNvPr>
          <p:cNvSpPr txBox="1"/>
          <p:nvPr/>
        </p:nvSpPr>
        <p:spPr>
          <a:xfrm>
            <a:off x="13871806" y="4884785"/>
            <a:ext cx="3335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이상치 제거 기준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95CA17-460F-73C6-8321-4EB2CF19286A}"/>
              </a:ext>
            </a:extLst>
          </p:cNvPr>
          <p:cNvSpPr txBox="1"/>
          <p:nvPr/>
        </p:nvSpPr>
        <p:spPr>
          <a:xfrm>
            <a:off x="14007876" y="5926759"/>
            <a:ext cx="297180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나름의 이상치 제거 기준을 정립하였으나</a:t>
            </a:r>
            <a:r>
              <a:rPr lang="en-US" altLang="ko-KR" sz="20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모든 이상치를 완전히 제거하기는 어려웠음</a:t>
            </a:r>
            <a:endParaRPr lang="en-US" altLang="ko-KR" sz="2000" dirty="0">
              <a:solidFill>
                <a:schemeClr val="bg1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pic>
        <p:nvPicPr>
          <p:cNvPr id="47" name="그래픽 46" descr="테이블">
            <a:extLst>
              <a:ext uri="{FF2B5EF4-FFF2-40B4-BE49-F238E27FC236}">
                <a16:creationId xmlns:a16="http://schemas.microsoft.com/office/drawing/2014/main" id="{F602E428-1893-B07A-CB78-C333EF09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3179" y="2905649"/>
            <a:ext cx="1656446" cy="1656446"/>
          </a:xfrm>
          <a:prstGeom prst="rect">
            <a:avLst/>
          </a:prstGeom>
        </p:spPr>
      </p:pic>
      <p:pic>
        <p:nvPicPr>
          <p:cNvPr id="49" name="그래픽 48" descr="프로그래머">
            <a:extLst>
              <a:ext uri="{FF2B5EF4-FFF2-40B4-BE49-F238E27FC236}">
                <a16:creationId xmlns:a16="http://schemas.microsoft.com/office/drawing/2014/main" id="{D1B579C1-4855-FAF1-559B-B2F4E87FC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66756" y="2954445"/>
            <a:ext cx="1437664" cy="1437664"/>
          </a:xfrm>
          <a:prstGeom prst="rect">
            <a:avLst/>
          </a:prstGeom>
        </p:spPr>
      </p:pic>
      <p:pic>
        <p:nvPicPr>
          <p:cNvPr id="53" name="그래픽 52" descr="교도소">
            <a:extLst>
              <a:ext uri="{FF2B5EF4-FFF2-40B4-BE49-F238E27FC236}">
                <a16:creationId xmlns:a16="http://schemas.microsoft.com/office/drawing/2014/main" id="{041B2106-A865-DA48-F84A-E0C06B69DB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85081" y="2916973"/>
            <a:ext cx="1666613" cy="1666613"/>
          </a:xfrm>
          <a:prstGeom prst="rect">
            <a:avLst/>
          </a:prstGeom>
        </p:spPr>
      </p:pic>
      <p:pic>
        <p:nvPicPr>
          <p:cNvPr id="55" name="그래픽 54" descr="경고">
            <a:extLst>
              <a:ext uri="{FF2B5EF4-FFF2-40B4-BE49-F238E27FC236}">
                <a16:creationId xmlns:a16="http://schemas.microsoft.com/office/drawing/2014/main" id="{9C808F66-807C-1B6A-0662-BBE9E25351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83740" y="2857382"/>
            <a:ext cx="1666612" cy="166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8269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96040"/>
            <a:ext cx="18288000" cy="7790960"/>
            <a:chOff x="0" y="0"/>
            <a:chExt cx="4816593" cy="20519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1940"/>
            </a:xfrm>
            <a:custGeom>
              <a:avLst/>
              <a:gdLst/>
              <a:ahLst/>
              <a:cxnLst/>
              <a:rect l="l" t="t" r="r" b="b"/>
              <a:pathLst>
                <a:path w="4816592" h="2051940">
                  <a:moveTo>
                    <a:pt x="0" y="0"/>
                  </a:moveTo>
                  <a:lnTo>
                    <a:pt x="4816592" y="0"/>
                  </a:lnTo>
                  <a:lnTo>
                    <a:pt x="4816592" y="2051940"/>
                  </a:lnTo>
                  <a:lnTo>
                    <a:pt x="0" y="2051940"/>
                  </a:lnTo>
                  <a:close/>
                </a:path>
              </a:pathLst>
            </a:custGeom>
            <a:solidFill>
              <a:srgbClr val="FFEA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5400000">
            <a:off x="13727047" y="-1339794"/>
            <a:ext cx="5318896" cy="3803010"/>
            <a:chOff x="0" y="0"/>
            <a:chExt cx="7620000" cy="5448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18730" cy="5448300"/>
            </a:xfrm>
            <a:custGeom>
              <a:avLst/>
              <a:gdLst/>
              <a:ahLst/>
              <a:cxnLst/>
              <a:rect l="l" t="t" r="r" b="b"/>
              <a:pathLst>
                <a:path w="7618730" h="5448300">
                  <a:moveTo>
                    <a:pt x="6323330" y="0"/>
                  </a:moveTo>
                  <a:lnTo>
                    <a:pt x="1296670" y="0"/>
                  </a:lnTo>
                  <a:cubicBezTo>
                    <a:pt x="580390" y="0"/>
                    <a:pt x="0" y="580390"/>
                    <a:pt x="0" y="1296670"/>
                  </a:cubicBezTo>
                  <a:lnTo>
                    <a:pt x="0" y="5448300"/>
                  </a:lnTo>
                  <a:lnTo>
                    <a:pt x="6322060" y="5448300"/>
                  </a:lnTo>
                  <a:cubicBezTo>
                    <a:pt x="7038340" y="5448300"/>
                    <a:pt x="7618730" y="4867910"/>
                    <a:pt x="7618730" y="4151630"/>
                  </a:cubicBezTo>
                  <a:lnTo>
                    <a:pt x="7618730" y="0"/>
                  </a:lnTo>
                  <a:lnTo>
                    <a:pt x="6323330" y="0"/>
                  </a:lnTo>
                  <a:close/>
                </a:path>
              </a:pathLst>
            </a:custGeom>
            <a:solidFill>
              <a:srgbClr val="FA9A84"/>
            </a:solidFill>
            <a:ln w="12700">
              <a:noFill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515948" y="422955"/>
            <a:ext cx="11927151" cy="1365251"/>
            <a:chOff x="0" y="-28575"/>
            <a:chExt cx="15902867" cy="1820335"/>
          </a:xfrm>
        </p:grpSpPr>
        <p:sp>
          <p:nvSpPr>
            <p:cNvPr id="8" name="TextBox 8"/>
            <p:cNvSpPr txBox="1"/>
            <p:nvPr/>
          </p:nvSpPr>
          <p:spPr>
            <a:xfrm>
              <a:off x="0" y="560653"/>
              <a:ext cx="15902867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37"/>
                </a:lnSpc>
              </a:pPr>
              <a:r>
                <a:rPr lang="ko-KR" altLang="en-US" sz="5169" dirty="0" err="1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느낀점</a:t>
              </a:r>
              <a:endParaRPr lang="en-US" sz="5169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1577541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05"/>
                </a:lnSpc>
                <a:spcBef>
                  <a:spcPct val="0"/>
                </a:spcBef>
              </a:pPr>
              <a:r>
                <a:rPr lang="en-US" sz="1861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 04. </a:t>
              </a:r>
              <a:r>
                <a:rPr lang="ko-KR" altLang="en-US" sz="1861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프로젝트 후기</a:t>
              </a:r>
              <a:endParaRPr lang="en-US" sz="186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</p:grpSp>
      <p:pic>
        <p:nvPicPr>
          <p:cNvPr id="13" name="그래픽 12" descr="남자 옆모습">
            <a:extLst>
              <a:ext uri="{FF2B5EF4-FFF2-40B4-BE49-F238E27FC236}">
                <a16:creationId xmlns:a16="http://schemas.microsoft.com/office/drawing/2014/main" id="{9254E6C4-7758-3960-8FAF-8651612A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462" y="2998130"/>
            <a:ext cx="1595225" cy="1595225"/>
          </a:xfrm>
          <a:prstGeom prst="rect">
            <a:avLst/>
          </a:prstGeom>
        </p:spPr>
      </p:pic>
      <p:pic>
        <p:nvPicPr>
          <p:cNvPr id="15" name="그래픽 14" descr="여성 프로필">
            <a:extLst>
              <a:ext uri="{FF2B5EF4-FFF2-40B4-BE49-F238E27FC236}">
                <a16:creationId xmlns:a16="http://schemas.microsoft.com/office/drawing/2014/main" id="{FD5D2CDB-6233-7B63-DEEF-AA15DE9C7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0462" y="4800714"/>
            <a:ext cx="1595224" cy="1595224"/>
          </a:xfrm>
          <a:prstGeom prst="rect">
            <a:avLst/>
          </a:prstGeom>
        </p:spPr>
      </p:pic>
      <p:pic>
        <p:nvPicPr>
          <p:cNvPr id="17" name="그래픽 16" descr="그룹">
            <a:extLst>
              <a:ext uri="{FF2B5EF4-FFF2-40B4-BE49-F238E27FC236}">
                <a16:creationId xmlns:a16="http://schemas.microsoft.com/office/drawing/2014/main" id="{53B62B65-EA24-8CE9-F87F-09AA9EB56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61412" y="-143636"/>
            <a:ext cx="2915699" cy="2915699"/>
          </a:xfrm>
          <a:prstGeom prst="rect">
            <a:avLst/>
          </a:prstGeom>
        </p:spPr>
      </p:pic>
      <p:pic>
        <p:nvPicPr>
          <p:cNvPr id="18" name="그래픽 17" descr="여성 프로필">
            <a:extLst>
              <a:ext uri="{FF2B5EF4-FFF2-40B4-BE49-F238E27FC236}">
                <a16:creationId xmlns:a16="http://schemas.microsoft.com/office/drawing/2014/main" id="{A68CDA62-74F2-BA2D-888D-F6090209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0462" y="6603297"/>
            <a:ext cx="1595224" cy="1595224"/>
          </a:xfrm>
          <a:prstGeom prst="rect">
            <a:avLst/>
          </a:prstGeom>
        </p:spPr>
      </p:pic>
      <p:pic>
        <p:nvPicPr>
          <p:cNvPr id="19" name="그래픽 18" descr="여성 프로필">
            <a:extLst>
              <a:ext uri="{FF2B5EF4-FFF2-40B4-BE49-F238E27FC236}">
                <a16:creationId xmlns:a16="http://schemas.microsoft.com/office/drawing/2014/main" id="{96B2BEA0-35B0-7544-DFD4-633C4BE1D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0462" y="8405880"/>
            <a:ext cx="1595224" cy="1595224"/>
          </a:xfrm>
          <a:prstGeom prst="rect">
            <a:avLst/>
          </a:prstGeom>
        </p:spPr>
      </p:pic>
      <p:sp>
        <p:nvSpPr>
          <p:cNvPr id="20" name="TextBox 26">
            <a:extLst>
              <a:ext uri="{FF2B5EF4-FFF2-40B4-BE49-F238E27FC236}">
                <a16:creationId xmlns:a16="http://schemas.microsoft.com/office/drawing/2014/main" id="{C33CFE34-35CD-6C71-DEC8-0A4DE7AE2A2F}"/>
              </a:ext>
            </a:extLst>
          </p:cNvPr>
          <p:cNvSpPr txBox="1"/>
          <p:nvPr/>
        </p:nvSpPr>
        <p:spPr>
          <a:xfrm>
            <a:off x="1483027" y="3909650"/>
            <a:ext cx="992765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2400" dirty="0" err="1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김영민</a:t>
            </a:r>
            <a:endParaRPr lang="en-US" sz="2400" dirty="0">
              <a:solidFill>
                <a:schemeClr val="bg1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FC0A4F5D-76B0-1DCA-E0A7-AC62C06CED5D}"/>
              </a:ext>
            </a:extLst>
          </p:cNvPr>
          <p:cNvSpPr txBox="1"/>
          <p:nvPr/>
        </p:nvSpPr>
        <p:spPr>
          <a:xfrm>
            <a:off x="2876036" y="3454192"/>
            <a:ext cx="15011716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주제 변경을 여러 번 하는 과정에서 시간이 많이 부족한 점이 너무 아쉬웠습니다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하지만 세미 프로젝트 때보다 더 다양한 기술을 사용하여 안목을 넓히면서 많은 것을 배웠다고 생각합니다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특히 </a:t>
            </a:r>
            <a:r>
              <a:rPr lang="en-US" altLang="ko-KR" sz="2000" b="1" dirty="0" err="1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Streamlit</a:t>
            </a:r>
            <a:r>
              <a:rPr lang="ko-KR" altLang="en-US" sz="2000" b="1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을 활용한 웹 구현</a:t>
            </a:r>
            <a:r>
              <a:rPr lang="ko-KR" altLang="en-US" sz="2000" b="1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은</a:t>
            </a:r>
            <a:r>
              <a:rPr lang="ko-KR" altLang="en-US" sz="2000" b="1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정말 인상 깊었습니다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</a:t>
            </a:r>
          </a:p>
        </p:txBody>
      </p:sp>
      <p:sp>
        <p:nvSpPr>
          <p:cNvPr id="22" name="TextBox 26">
            <a:extLst>
              <a:ext uri="{FF2B5EF4-FFF2-40B4-BE49-F238E27FC236}">
                <a16:creationId xmlns:a16="http://schemas.microsoft.com/office/drawing/2014/main" id="{4D19E676-3F06-5FB7-497B-AFD8B34E828C}"/>
              </a:ext>
            </a:extLst>
          </p:cNvPr>
          <p:cNvSpPr txBox="1"/>
          <p:nvPr/>
        </p:nvSpPr>
        <p:spPr>
          <a:xfrm>
            <a:off x="1483027" y="5739136"/>
            <a:ext cx="992765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ko-KR" altLang="en-US" sz="2400" dirty="0" err="1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여은총</a:t>
            </a:r>
            <a:endParaRPr lang="en-US" sz="2400" dirty="0">
              <a:solidFill>
                <a:schemeClr val="bg1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FFB25C9F-1B7D-3389-A4E2-681B35752E0D}"/>
              </a:ext>
            </a:extLst>
          </p:cNvPr>
          <p:cNvSpPr txBox="1"/>
          <p:nvPr/>
        </p:nvSpPr>
        <p:spPr>
          <a:xfrm>
            <a:off x="2876036" y="4945892"/>
            <a:ext cx="15011716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주간 프로젝트 때보다 분석 내에서 변수의 상관관계 및 이상치를 더욱 객관적인 시각으로 분석하는 힘을 기를 수 있었습니다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특히 이번 분석에서는 데이터 내에서 </a:t>
            </a:r>
            <a:r>
              <a:rPr lang="ko-KR" altLang="en-US" sz="2000" b="1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이상치를 제거하는 작업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이 중요했는데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관계 담당자에게 문의하고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다양한 이상치 판별 작업을 시도해보면서 이 상치에 관한 분석의 첫발을 딛은 느낌이었습니다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</a:t>
            </a: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10372A75-6285-97EB-F7E6-E19919E1F5DE}"/>
              </a:ext>
            </a:extLst>
          </p:cNvPr>
          <p:cNvSpPr txBox="1"/>
          <p:nvPr/>
        </p:nvSpPr>
        <p:spPr>
          <a:xfrm>
            <a:off x="1483027" y="7500579"/>
            <a:ext cx="992765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ko-KR" altLang="en-US" sz="2400" dirty="0" err="1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권예진</a:t>
            </a:r>
            <a:endParaRPr lang="en-US" sz="2400" dirty="0">
              <a:solidFill>
                <a:schemeClr val="bg1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EC2D917C-4EE6-95BB-1061-9268F96A5DEB}"/>
              </a:ext>
            </a:extLst>
          </p:cNvPr>
          <p:cNvSpPr txBox="1"/>
          <p:nvPr/>
        </p:nvSpPr>
        <p:spPr>
          <a:xfrm>
            <a:off x="2876036" y="6744251"/>
            <a:ext cx="15011716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세미프로젝트보다 주어진 시간이 많아서 여유 있게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더 나은 결과물을 만들어낼 수 있을 </a:t>
            </a:r>
            <a:r>
              <a:rPr lang="ko-KR" altLang="en-US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거라로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생각했다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그런데 주제 선정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대시보드 작성 등에서 생각하지 못했던 난관에 많이 부딪혔지만 이 과정에서 분석적 사고나 </a:t>
            </a:r>
            <a:r>
              <a:rPr lang="ko-KR" altLang="en-US" sz="2000" b="1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대시보드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작성 등 아직 부족한 부분들을 </a:t>
            </a:r>
            <a:r>
              <a:rPr lang="ko-KR" altLang="en-US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채워나갈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수 있어서 좋았다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endParaRPr lang="en-US" altLang="ko-KR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B040C5C2-6197-E3BC-7F92-76174F9D14C5}"/>
              </a:ext>
            </a:extLst>
          </p:cNvPr>
          <p:cNvSpPr txBox="1"/>
          <p:nvPr/>
        </p:nvSpPr>
        <p:spPr>
          <a:xfrm>
            <a:off x="1483027" y="9361813"/>
            <a:ext cx="992765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김</a:t>
            </a:r>
            <a:r>
              <a:rPr lang="ko-KR" altLang="en-US" sz="2400" dirty="0">
                <a:solidFill>
                  <a:schemeClr val="bg1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희진</a:t>
            </a:r>
            <a:endParaRPr lang="en-US" sz="2400" dirty="0">
              <a:solidFill>
                <a:schemeClr val="bg1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2F46F2-8146-04D5-8895-A4566F4FDEB5}"/>
              </a:ext>
            </a:extLst>
          </p:cNvPr>
          <p:cNvSpPr txBox="1"/>
          <p:nvPr/>
        </p:nvSpPr>
        <p:spPr>
          <a:xfrm>
            <a:off x="2876036" y="8906355"/>
            <a:ext cx="15011716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분석하고자 하는 주제나</a:t>
            </a:r>
            <a:r>
              <a:rPr lang="en-US" altLang="ko-KR" sz="2000" b="1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목표에 대한 이해가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많이 필요하다는 것을 다시 한번 느꼈습니다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963098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-2024877" y="1558789"/>
            <a:ext cx="10938872" cy="7821293"/>
            <a:chOff x="0" y="0"/>
            <a:chExt cx="7620000" cy="5448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18730" cy="5448300"/>
            </a:xfrm>
            <a:custGeom>
              <a:avLst/>
              <a:gdLst/>
              <a:ahLst/>
              <a:cxnLst/>
              <a:rect l="l" t="t" r="r" b="b"/>
              <a:pathLst>
                <a:path w="7618730" h="5448300">
                  <a:moveTo>
                    <a:pt x="6323330" y="0"/>
                  </a:moveTo>
                  <a:lnTo>
                    <a:pt x="1296670" y="0"/>
                  </a:lnTo>
                  <a:cubicBezTo>
                    <a:pt x="580390" y="0"/>
                    <a:pt x="0" y="580390"/>
                    <a:pt x="0" y="1296670"/>
                  </a:cubicBezTo>
                  <a:lnTo>
                    <a:pt x="0" y="5448300"/>
                  </a:lnTo>
                  <a:lnTo>
                    <a:pt x="6322060" y="5448300"/>
                  </a:lnTo>
                  <a:cubicBezTo>
                    <a:pt x="7038340" y="5448300"/>
                    <a:pt x="7618730" y="4867910"/>
                    <a:pt x="7618730" y="4151630"/>
                  </a:cubicBezTo>
                  <a:lnTo>
                    <a:pt x="7618730" y="0"/>
                  </a:lnTo>
                  <a:lnTo>
                    <a:pt x="6323330" y="0"/>
                  </a:lnTo>
                  <a:close/>
                </a:path>
              </a:pathLst>
            </a:custGeom>
            <a:solidFill>
              <a:srgbClr val="D75B3F"/>
            </a:solidFill>
            <a:ln w="12700">
              <a:noFill/>
            </a:ln>
          </p:spPr>
        </p:sp>
      </p:grpSp>
      <p:sp>
        <p:nvSpPr>
          <p:cNvPr id="27" name="TextBox 27"/>
          <p:cNvSpPr txBox="1"/>
          <p:nvPr/>
        </p:nvSpPr>
        <p:spPr>
          <a:xfrm>
            <a:off x="634500" y="2129617"/>
            <a:ext cx="5620117" cy="238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err="1">
                <a:solidFill>
                  <a:srgbClr val="FFFFF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Streamlit</a:t>
            </a:r>
            <a:r>
              <a:rPr lang="en-US" sz="5400" dirty="0">
                <a:solidFill>
                  <a:srgbClr val="FFFFF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5400" dirty="0" err="1">
                <a:solidFill>
                  <a:srgbClr val="FFFFF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대시보드</a:t>
            </a:r>
            <a:r>
              <a:rPr lang="en-US" sz="5400" dirty="0">
                <a:solidFill>
                  <a:srgbClr val="FFFFF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구현</a:t>
            </a:r>
            <a:endParaRPr lang="en-US" sz="5400" dirty="0">
              <a:solidFill>
                <a:srgbClr val="FFFFF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829800" y="1512643"/>
            <a:ext cx="5620117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dirty="0" err="1">
                <a:solidFill>
                  <a:srgbClr val="DE403C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구현</a:t>
            </a:r>
            <a:r>
              <a:rPr lang="en-US" sz="4200" dirty="0">
                <a:solidFill>
                  <a:srgbClr val="DE403C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en-US" sz="4200" dirty="0" err="1">
                <a:solidFill>
                  <a:srgbClr val="DE403C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링크</a:t>
            </a:r>
            <a:endParaRPr lang="en-US" sz="4200" dirty="0">
              <a:solidFill>
                <a:srgbClr val="DE403C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22CBC2-5273-237B-0CF4-29AA1AF762E0}"/>
              </a:ext>
            </a:extLst>
          </p:cNvPr>
          <p:cNvSpPr txBox="1"/>
          <p:nvPr/>
        </p:nvSpPr>
        <p:spPr>
          <a:xfrm>
            <a:off x="8915400" y="5798994"/>
            <a:ext cx="8420100" cy="248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000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https://yerial1125-weeklyproject-eng-main-page-k9w4u8.streamlit.app/%EC%83%81%EC%9C%84_20%EA%B0%9C%EB%8F%99_%ED%8F%89%EA%B7%A0_%EC%9A%B4%ED%96%89%EC%86%8D%EB%8F%84</a:t>
            </a:r>
          </a:p>
        </p:txBody>
      </p:sp>
      <p:pic>
        <p:nvPicPr>
          <p:cNvPr id="31" name="그래픽 30" descr="태양계">
            <a:extLst>
              <a:ext uri="{FF2B5EF4-FFF2-40B4-BE49-F238E27FC236}">
                <a16:creationId xmlns:a16="http://schemas.microsoft.com/office/drawing/2014/main" id="{35F5BF0B-BB9B-307C-2001-30722F21A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2200" y="574946"/>
            <a:ext cx="914400" cy="914400"/>
          </a:xfrm>
          <a:prstGeom prst="rect">
            <a:avLst/>
          </a:prstGeom>
        </p:spPr>
      </p:pic>
      <p:pic>
        <p:nvPicPr>
          <p:cNvPr id="33" name="그래픽 32" descr="클라우드 컴퓨팅">
            <a:extLst>
              <a:ext uri="{FF2B5EF4-FFF2-40B4-BE49-F238E27FC236}">
                <a16:creationId xmlns:a16="http://schemas.microsoft.com/office/drawing/2014/main" id="{78C22E8A-3FBE-5128-3B1E-43C48828A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1739" y="4811745"/>
            <a:ext cx="3345638" cy="3345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AA9F5B-14D2-A5C6-C431-07EC586BD0D0}"/>
              </a:ext>
            </a:extLst>
          </p:cNvPr>
          <p:cNvSpPr txBox="1"/>
          <p:nvPr/>
        </p:nvSpPr>
        <p:spPr>
          <a:xfrm>
            <a:off x="8691716" y="3319687"/>
            <a:ext cx="8420100" cy="1199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000" b="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https://eunchong411-streamlit-web-daiso-app-45t7od.streamlit.app/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BC1195-D53E-ECE6-49A1-70E2E3812843}"/>
              </a:ext>
            </a:extLst>
          </p:cNvPr>
          <p:cNvCxnSpPr>
            <a:cxnSpLocks/>
          </p:cNvCxnSpPr>
          <p:nvPr/>
        </p:nvCxnSpPr>
        <p:spPr>
          <a:xfrm>
            <a:off x="8915400" y="5203305"/>
            <a:ext cx="8420100" cy="0"/>
          </a:xfrm>
          <a:prstGeom prst="line">
            <a:avLst/>
          </a:prstGeom>
          <a:ln w="19050">
            <a:solidFill>
              <a:srgbClr val="D75B3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96454" y="2352386"/>
            <a:ext cx="9295091" cy="5966190"/>
            <a:chOff x="0" y="0"/>
            <a:chExt cx="12393455" cy="7954920"/>
          </a:xfrm>
        </p:grpSpPr>
        <p:sp>
          <p:nvSpPr>
            <p:cNvPr id="3" name="TextBox 3"/>
            <p:cNvSpPr txBox="1"/>
            <p:nvPr/>
          </p:nvSpPr>
          <p:spPr>
            <a:xfrm>
              <a:off x="0" y="238125"/>
              <a:ext cx="12393455" cy="6740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891"/>
                </a:lnSpc>
              </a:pPr>
              <a:r>
                <a:rPr lang="en-US" sz="13021" dirty="0">
                  <a:solidFill>
                    <a:srgbClr val="FF5757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Thank you for your attention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339273"/>
              <a:ext cx="12393455" cy="615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78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015년 7월 15일 국민안전처 주관으로 소방차 길터주기 훈련이 실시됐다. 구로소방서 응급차가 서부간선도로 서울 방향으로 진행하면서 길터주기 훈련을 실시하고 있다. 홍진환 기자 jean@donga.com">
            <a:extLst>
              <a:ext uri="{FF2B5EF4-FFF2-40B4-BE49-F238E27FC236}">
                <a16:creationId xmlns:a16="http://schemas.microsoft.com/office/drawing/2014/main" id="{0811901B-0D91-3E3F-2675-D84749F7C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68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C79D16-BCAB-5517-0111-514124625B93}"/>
              </a:ext>
            </a:extLst>
          </p:cNvPr>
          <p:cNvSpPr txBox="1"/>
          <p:nvPr/>
        </p:nvSpPr>
        <p:spPr>
          <a:xfrm>
            <a:off x="0" y="-1"/>
            <a:ext cx="18288000" cy="10687050"/>
          </a:xfrm>
          <a:custGeom>
            <a:avLst/>
            <a:gdLst/>
            <a:ahLst/>
            <a:cxnLst/>
            <a:rect l="l" t="t" r="r" b="b"/>
            <a:pathLst>
              <a:path w="18288000" h="10687050">
                <a:moveTo>
                  <a:pt x="14683740" y="6446520"/>
                </a:moveTo>
                <a:cubicBezTo>
                  <a:pt x="15217140" y="6446520"/>
                  <a:pt x="15483840" y="6494780"/>
                  <a:pt x="15483840" y="6591300"/>
                </a:cubicBezTo>
                <a:cubicBezTo>
                  <a:pt x="15483840" y="6685280"/>
                  <a:pt x="15217140" y="6732270"/>
                  <a:pt x="14683740" y="6732270"/>
                </a:cubicBezTo>
                <a:cubicBezTo>
                  <a:pt x="14155420" y="6732270"/>
                  <a:pt x="13891260" y="6685280"/>
                  <a:pt x="13891260" y="6591300"/>
                </a:cubicBezTo>
                <a:cubicBezTo>
                  <a:pt x="13891260" y="6494780"/>
                  <a:pt x="14155420" y="6446520"/>
                  <a:pt x="14683740" y="6446520"/>
                </a:cubicBezTo>
                <a:close/>
                <a:moveTo>
                  <a:pt x="6332220" y="6385560"/>
                </a:moveTo>
                <a:lnTo>
                  <a:pt x="7871460" y="6385560"/>
                </a:lnTo>
                <a:lnTo>
                  <a:pt x="7871460" y="6656070"/>
                </a:lnTo>
                <a:lnTo>
                  <a:pt x="6332220" y="6656070"/>
                </a:lnTo>
                <a:close/>
                <a:moveTo>
                  <a:pt x="3291841" y="6263640"/>
                </a:moveTo>
                <a:cubicBezTo>
                  <a:pt x="3825241" y="6263640"/>
                  <a:pt x="4091941" y="6332220"/>
                  <a:pt x="4091941" y="6469380"/>
                </a:cubicBezTo>
                <a:cubicBezTo>
                  <a:pt x="4091941" y="6606540"/>
                  <a:pt x="3825241" y="6675120"/>
                  <a:pt x="3291841" y="6675120"/>
                </a:cubicBezTo>
                <a:cubicBezTo>
                  <a:pt x="2758441" y="6675120"/>
                  <a:pt x="2491741" y="6606540"/>
                  <a:pt x="2491741" y="6469380"/>
                </a:cubicBezTo>
                <a:cubicBezTo>
                  <a:pt x="2491741" y="6332220"/>
                  <a:pt x="2758441" y="6263640"/>
                  <a:pt x="3291841" y="6263640"/>
                </a:cubicBezTo>
                <a:close/>
                <a:moveTo>
                  <a:pt x="10911840" y="6195060"/>
                </a:moveTo>
                <a:cubicBezTo>
                  <a:pt x="11155680" y="6195060"/>
                  <a:pt x="11343639" y="6217285"/>
                  <a:pt x="11475719" y="6261735"/>
                </a:cubicBezTo>
                <a:cubicBezTo>
                  <a:pt x="11607800" y="6306185"/>
                  <a:pt x="11673840" y="6370320"/>
                  <a:pt x="11673840" y="6454140"/>
                </a:cubicBezTo>
                <a:cubicBezTo>
                  <a:pt x="11673840" y="6535420"/>
                  <a:pt x="11607165" y="6598920"/>
                  <a:pt x="11473815" y="6644640"/>
                </a:cubicBezTo>
                <a:cubicBezTo>
                  <a:pt x="11340465" y="6690360"/>
                  <a:pt x="11153139" y="6713220"/>
                  <a:pt x="10911840" y="6713220"/>
                </a:cubicBezTo>
                <a:cubicBezTo>
                  <a:pt x="10675620" y="6713220"/>
                  <a:pt x="10490835" y="6690360"/>
                  <a:pt x="10357485" y="6644640"/>
                </a:cubicBezTo>
                <a:cubicBezTo>
                  <a:pt x="10224135" y="6598920"/>
                  <a:pt x="10157460" y="6535420"/>
                  <a:pt x="10157460" y="6454140"/>
                </a:cubicBezTo>
                <a:cubicBezTo>
                  <a:pt x="10157460" y="6372860"/>
                  <a:pt x="10224135" y="6309360"/>
                  <a:pt x="10357485" y="6263640"/>
                </a:cubicBezTo>
                <a:cubicBezTo>
                  <a:pt x="10490835" y="6217920"/>
                  <a:pt x="10675620" y="6195060"/>
                  <a:pt x="10911840" y="6195060"/>
                </a:cubicBezTo>
                <a:close/>
                <a:moveTo>
                  <a:pt x="14683740" y="5951220"/>
                </a:moveTo>
                <a:cubicBezTo>
                  <a:pt x="14180819" y="5951220"/>
                  <a:pt x="13802360" y="6005195"/>
                  <a:pt x="13548360" y="6113145"/>
                </a:cubicBezTo>
                <a:cubicBezTo>
                  <a:pt x="13294359" y="6221095"/>
                  <a:pt x="13167360" y="6380480"/>
                  <a:pt x="13167360" y="6591300"/>
                </a:cubicBezTo>
                <a:cubicBezTo>
                  <a:pt x="13167360" y="7015480"/>
                  <a:pt x="13672820" y="7227570"/>
                  <a:pt x="14683740" y="7227570"/>
                </a:cubicBezTo>
                <a:cubicBezTo>
                  <a:pt x="15189200" y="7227570"/>
                  <a:pt x="15569565" y="7174230"/>
                  <a:pt x="15824835" y="7067550"/>
                </a:cubicBezTo>
                <a:cubicBezTo>
                  <a:pt x="16080105" y="6960870"/>
                  <a:pt x="16207740" y="6802120"/>
                  <a:pt x="16207740" y="6591300"/>
                </a:cubicBezTo>
                <a:cubicBezTo>
                  <a:pt x="16207740" y="6380480"/>
                  <a:pt x="16080105" y="6221095"/>
                  <a:pt x="15824835" y="6113145"/>
                </a:cubicBezTo>
                <a:cubicBezTo>
                  <a:pt x="15569565" y="6005195"/>
                  <a:pt x="15189200" y="5951220"/>
                  <a:pt x="14683740" y="5951220"/>
                </a:cubicBezTo>
                <a:close/>
                <a:moveTo>
                  <a:pt x="3291841" y="5749290"/>
                </a:moveTo>
                <a:cubicBezTo>
                  <a:pt x="2788921" y="5749290"/>
                  <a:pt x="2409190" y="5810250"/>
                  <a:pt x="2152651" y="5932170"/>
                </a:cubicBezTo>
                <a:cubicBezTo>
                  <a:pt x="1896111" y="6054090"/>
                  <a:pt x="1767841" y="6233160"/>
                  <a:pt x="1767841" y="6469380"/>
                </a:cubicBezTo>
                <a:cubicBezTo>
                  <a:pt x="1767841" y="6705600"/>
                  <a:pt x="1896111" y="6884670"/>
                  <a:pt x="2152651" y="7006590"/>
                </a:cubicBezTo>
                <a:cubicBezTo>
                  <a:pt x="2409190" y="7128510"/>
                  <a:pt x="2788921" y="7189470"/>
                  <a:pt x="3291841" y="7189470"/>
                </a:cubicBezTo>
                <a:cubicBezTo>
                  <a:pt x="3794761" y="7189470"/>
                  <a:pt x="4174491" y="7128510"/>
                  <a:pt x="4431031" y="7006590"/>
                </a:cubicBezTo>
                <a:cubicBezTo>
                  <a:pt x="4687571" y="6884670"/>
                  <a:pt x="4815841" y="6705600"/>
                  <a:pt x="4815841" y="6469380"/>
                </a:cubicBezTo>
                <a:cubicBezTo>
                  <a:pt x="4815841" y="6233160"/>
                  <a:pt x="4687571" y="6054090"/>
                  <a:pt x="4431031" y="5932170"/>
                </a:cubicBezTo>
                <a:cubicBezTo>
                  <a:pt x="4174491" y="5810250"/>
                  <a:pt x="3794761" y="5749290"/>
                  <a:pt x="3291841" y="5749290"/>
                </a:cubicBezTo>
                <a:close/>
                <a:moveTo>
                  <a:pt x="10911840" y="5680710"/>
                </a:moveTo>
                <a:cubicBezTo>
                  <a:pt x="10444479" y="5680710"/>
                  <a:pt x="10081260" y="5747385"/>
                  <a:pt x="9822180" y="5880735"/>
                </a:cubicBezTo>
                <a:cubicBezTo>
                  <a:pt x="9563100" y="6014085"/>
                  <a:pt x="9433560" y="6205220"/>
                  <a:pt x="9433560" y="6454140"/>
                </a:cubicBezTo>
                <a:cubicBezTo>
                  <a:pt x="9433560" y="6697980"/>
                  <a:pt x="9563735" y="6887845"/>
                  <a:pt x="9824085" y="7023735"/>
                </a:cubicBezTo>
                <a:cubicBezTo>
                  <a:pt x="10084434" y="7159625"/>
                  <a:pt x="10447020" y="7227570"/>
                  <a:pt x="10911840" y="7227570"/>
                </a:cubicBezTo>
                <a:cubicBezTo>
                  <a:pt x="11379200" y="7227570"/>
                  <a:pt x="11743689" y="7159625"/>
                  <a:pt x="12005310" y="7023735"/>
                </a:cubicBezTo>
                <a:cubicBezTo>
                  <a:pt x="12266930" y="6887845"/>
                  <a:pt x="12397740" y="6697980"/>
                  <a:pt x="12397740" y="6454140"/>
                </a:cubicBezTo>
                <a:cubicBezTo>
                  <a:pt x="12397740" y="6210300"/>
                  <a:pt x="12266930" y="6020435"/>
                  <a:pt x="12005310" y="5884545"/>
                </a:cubicBezTo>
                <a:cubicBezTo>
                  <a:pt x="11743689" y="5748655"/>
                  <a:pt x="11379200" y="5680710"/>
                  <a:pt x="10911840" y="5680710"/>
                </a:cubicBezTo>
                <a:close/>
                <a:moveTo>
                  <a:pt x="5646421" y="5574030"/>
                </a:moveTo>
                <a:lnTo>
                  <a:pt x="5646421" y="7151370"/>
                </a:lnTo>
                <a:lnTo>
                  <a:pt x="8557260" y="7151370"/>
                </a:lnTo>
                <a:lnTo>
                  <a:pt x="8557260" y="5574030"/>
                </a:lnTo>
                <a:lnTo>
                  <a:pt x="7871460" y="5574030"/>
                </a:lnTo>
                <a:lnTo>
                  <a:pt x="7871460" y="5909310"/>
                </a:lnTo>
                <a:lnTo>
                  <a:pt x="6332220" y="5909310"/>
                </a:lnTo>
                <a:lnTo>
                  <a:pt x="6332220" y="5574030"/>
                </a:lnTo>
                <a:close/>
                <a:moveTo>
                  <a:pt x="1569720" y="5105400"/>
                </a:moveTo>
                <a:lnTo>
                  <a:pt x="1569720" y="5619750"/>
                </a:lnTo>
                <a:lnTo>
                  <a:pt x="5013961" y="5619750"/>
                </a:lnTo>
                <a:lnTo>
                  <a:pt x="5013961" y="5105400"/>
                </a:lnTo>
                <a:close/>
                <a:moveTo>
                  <a:pt x="14131290" y="4312920"/>
                </a:moveTo>
                <a:cubicBezTo>
                  <a:pt x="14250670" y="4312920"/>
                  <a:pt x="14344014" y="4331970"/>
                  <a:pt x="14411325" y="4370070"/>
                </a:cubicBezTo>
                <a:cubicBezTo>
                  <a:pt x="14478635" y="4408170"/>
                  <a:pt x="14512290" y="4460240"/>
                  <a:pt x="14512290" y="4526280"/>
                </a:cubicBezTo>
                <a:cubicBezTo>
                  <a:pt x="14512290" y="4592320"/>
                  <a:pt x="14478635" y="4644390"/>
                  <a:pt x="14411325" y="4682490"/>
                </a:cubicBezTo>
                <a:cubicBezTo>
                  <a:pt x="14344014" y="4720590"/>
                  <a:pt x="14250670" y="4739640"/>
                  <a:pt x="14131290" y="4739640"/>
                </a:cubicBezTo>
                <a:cubicBezTo>
                  <a:pt x="14011910" y="4739640"/>
                  <a:pt x="13918566" y="4720590"/>
                  <a:pt x="13851255" y="4682490"/>
                </a:cubicBezTo>
                <a:cubicBezTo>
                  <a:pt x="13783945" y="4644390"/>
                  <a:pt x="13750290" y="4592320"/>
                  <a:pt x="13750290" y="4526280"/>
                </a:cubicBezTo>
                <a:cubicBezTo>
                  <a:pt x="13750290" y="4460240"/>
                  <a:pt x="13783945" y="4408170"/>
                  <a:pt x="13851255" y="4370070"/>
                </a:cubicBezTo>
                <a:cubicBezTo>
                  <a:pt x="13918566" y="4331970"/>
                  <a:pt x="14011910" y="4312920"/>
                  <a:pt x="14131290" y="4312920"/>
                </a:cubicBezTo>
                <a:close/>
                <a:moveTo>
                  <a:pt x="3291841" y="4046220"/>
                </a:moveTo>
                <a:cubicBezTo>
                  <a:pt x="3566161" y="4046220"/>
                  <a:pt x="3774441" y="4064000"/>
                  <a:pt x="3916680" y="4099561"/>
                </a:cubicBezTo>
                <a:cubicBezTo>
                  <a:pt x="4058921" y="4135120"/>
                  <a:pt x="4130041" y="4185921"/>
                  <a:pt x="4130041" y="4251960"/>
                </a:cubicBezTo>
                <a:cubicBezTo>
                  <a:pt x="4130041" y="4318000"/>
                  <a:pt x="4058921" y="4368800"/>
                  <a:pt x="3916680" y="4404360"/>
                </a:cubicBezTo>
                <a:cubicBezTo>
                  <a:pt x="3774441" y="4439920"/>
                  <a:pt x="3566161" y="4457700"/>
                  <a:pt x="3291841" y="4457700"/>
                </a:cubicBezTo>
                <a:cubicBezTo>
                  <a:pt x="3017521" y="4457700"/>
                  <a:pt x="2809241" y="4439920"/>
                  <a:pt x="2667001" y="4404360"/>
                </a:cubicBezTo>
                <a:cubicBezTo>
                  <a:pt x="2524761" y="4368800"/>
                  <a:pt x="2453641" y="4318000"/>
                  <a:pt x="2453641" y="4251960"/>
                </a:cubicBezTo>
                <a:cubicBezTo>
                  <a:pt x="2453641" y="4185921"/>
                  <a:pt x="2524761" y="4135120"/>
                  <a:pt x="2667001" y="4099561"/>
                </a:cubicBezTo>
                <a:cubicBezTo>
                  <a:pt x="2809241" y="4064000"/>
                  <a:pt x="3017521" y="4046220"/>
                  <a:pt x="3291841" y="4046220"/>
                </a:cubicBezTo>
                <a:close/>
                <a:moveTo>
                  <a:pt x="9963150" y="3608070"/>
                </a:moveTo>
                <a:lnTo>
                  <a:pt x="9963150" y="4213860"/>
                </a:lnTo>
                <a:cubicBezTo>
                  <a:pt x="9963150" y="4409440"/>
                  <a:pt x="9886950" y="4578985"/>
                  <a:pt x="9734550" y="4722495"/>
                </a:cubicBezTo>
                <a:cubicBezTo>
                  <a:pt x="9582150" y="4866005"/>
                  <a:pt x="9352280" y="4998720"/>
                  <a:pt x="9044940" y="5120640"/>
                </a:cubicBezTo>
                <a:lnTo>
                  <a:pt x="9368790" y="5623560"/>
                </a:lnTo>
                <a:cubicBezTo>
                  <a:pt x="9594849" y="5537200"/>
                  <a:pt x="9796145" y="5433060"/>
                  <a:pt x="9972675" y="5311140"/>
                </a:cubicBezTo>
                <a:cubicBezTo>
                  <a:pt x="10149204" y="5189220"/>
                  <a:pt x="10293350" y="5050790"/>
                  <a:pt x="10405110" y="4895850"/>
                </a:cubicBezTo>
                <a:cubicBezTo>
                  <a:pt x="10537190" y="4992370"/>
                  <a:pt x="10665459" y="5104765"/>
                  <a:pt x="10789920" y="5233035"/>
                </a:cubicBezTo>
                <a:cubicBezTo>
                  <a:pt x="10914380" y="5361305"/>
                  <a:pt x="11021060" y="5491480"/>
                  <a:pt x="11109960" y="5623560"/>
                </a:cubicBezTo>
                <a:lnTo>
                  <a:pt x="11567160" y="5147310"/>
                </a:lnTo>
                <a:cubicBezTo>
                  <a:pt x="11452860" y="4997450"/>
                  <a:pt x="11311890" y="4855210"/>
                  <a:pt x="11144250" y="4720590"/>
                </a:cubicBezTo>
                <a:cubicBezTo>
                  <a:pt x="10976610" y="4585970"/>
                  <a:pt x="10803890" y="4478020"/>
                  <a:pt x="10626090" y="4396740"/>
                </a:cubicBezTo>
                <a:cubicBezTo>
                  <a:pt x="10641330" y="4320540"/>
                  <a:pt x="10648950" y="4241800"/>
                  <a:pt x="10648950" y="4160520"/>
                </a:cubicBezTo>
                <a:lnTo>
                  <a:pt x="10648950" y="3608070"/>
                </a:lnTo>
                <a:close/>
                <a:moveTo>
                  <a:pt x="11635740" y="3569970"/>
                </a:moveTo>
                <a:lnTo>
                  <a:pt x="11635740" y="5634990"/>
                </a:lnTo>
                <a:lnTo>
                  <a:pt x="12321540" y="5634990"/>
                </a:lnTo>
                <a:lnTo>
                  <a:pt x="12321540" y="4857750"/>
                </a:lnTo>
                <a:lnTo>
                  <a:pt x="12778740" y="4857750"/>
                </a:lnTo>
                <a:lnTo>
                  <a:pt x="12778740" y="4324350"/>
                </a:lnTo>
                <a:lnTo>
                  <a:pt x="12321540" y="4324350"/>
                </a:lnTo>
                <a:lnTo>
                  <a:pt x="12321540" y="3569970"/>
                </a:lnTo>
                <a:close/>
                <a:moveTo>
                  <a:pt x="5646421" y="3569970"/>
                </a:moveTo>
                <a:lnTo>
                  <a:pt x="5646421" y="4103370"/>
                </a:lnTo>
                <a:lnTo>
                  <a:pt x="7852410" y="4103370"/>
                </a:lnTo>
                <a:cubicBezTo>
                  <a:pt x="7852410" y="4382770"/>
                  <a:pt x="7829550" y="4650740"/>
                  <a:pt x="7783830" y="4907280"/>
                </a:cubicBezTo>
                <a:lnTo>
                  <a:pt x="5379721" y="4907280"/>
                </a:lnTo>
                <a:lnTo>
                  <a:pt x="5379721" y="5402580"/>
                </a:lnTo>
                <a:lnTo>
                  <a:pt x="8823960" y="5402580"/>
                </a:lnTo>
                <a:lnTo>
                  <a:pt x="8823960" y="4907280"/>
                </a:lnTo>
                <a:lnTo>
                  <a:pt x="8469630" y="4907280"/>
                </a:lnTo>
                <a:cubicBezTo>
                  <a:pt x="8528050" y="4556760"/>
                  <a:pt x="8557260" y="4288790"/>
                  <a:pt x="8557260" y="4103370"/>
                </a:cubicBezTo>
                <a:lnTo>
                  <a:pt x="8557260" y="3569970"/>
                </a:lnTo>
                <a:close/>
                <a:moveTo>
                  <a:pt x="3291841" y="3531870"/>
                </a:moveTo>
                <a:cubicBezTo>
                  <a:pt x="2788921" y="3531870"/>
                  <a:pt x="2409190" y="3592830"/>
                  <a:pt x="2152651" y="3714750"/>
                </a:cubicBezTo>
                <a:cubicBezTo>
                  <a:pt x="1896111" y="3836670"/>
                  <a:pt x="1767841" y="4015740"/>
                  <a:pt x="1767841" y="4251960"/>
                </a:cubicBezTo>
                <a:cubicBezTo>
                  <a:pt x="1767841" y="4488180"/>
                  <a:pt x="1896111" y="4667250"/>
                  <a:pt x="2152651" y="4789170"/>
                </a:cubicBezTo>
                <a:cubicBezTo>
                  <a:pt x="2409190" y="4911090"/>
                  <a:pt x="2788921" y="4972050"/>
                  <a:pt x="3291841" y="4972050"/>
                </a:cubicBezTo>
                <a:cubicBezTo>
                  <a:pt x="3794761" y="4972050"/>
                  <a:pt x="4174491" y="4911090"/>
                  <a:pt x="4431031" y="4789170"/>
                </a:cubicBezTo>
                <a:cubicBezTo>
                  <a:pt x="4687571" y="4667250"/>
                  <a:pt x="4815841" y="4488180"/>
                  <a:pt x="4815841" y="4251960"/>
                </a:cubicBezTo>
                <a:cubicBezTo>
                  <a:pt x="4815841" y="4015740"/>
                  <a:pt x="4687571" y="3836670"/>
                  <a:pt x="4431031" y="3714750"/>
                </a:cubicBezTo>
                <a:cubicBezTo>
                  <a:pt x="4174491" y="3592830"/>
                  <a:pt x="3794761" y="3531870"/>
                  <a:pt x="3291841" y="3531870"/>
                </a:cubicBezTo>
                <a:close/>
                <a:moveTo>
                  <a:pt x="13776960" y="3455670"/>
                </a:moveTo>
                <a:lnTo>
                  <a:pt x="13776960" y="3836670"/>
                </a:lnTo>
                <a:lnTo>
                  <a:pt x="13026390" y="3836670"/>
                </a:lnTo>
                <a:lnTo>
                  <a:pt x="13026390" y="4312920"/>
                </a:lnTo>
                <a:lnTo>
                  <a:pt x="13102590" y="4312920"/>
                </a:lnTo>
                <a:cubicBezTo>
                  <a:pt x="13077189" y="4373880"/>
                  <a:pt x="13064490" y="4445000"/>
                  <a:pt x="13064490" y="4526280"/>
                </a:cubicBezTo>
                <a:cubicBezTo>
                  <a:pt x="13064490" y="4701540"/>
                  <a:pt x="13125450" y="4845685"/>
                  <a:pt x="13247369" y="4958715"/>
                </a:cubicBezTo>
                <a:cubicBezTo>
                  <a:pt x="13369290" y="5071745"/>
                  <a:pt x="13543280" y="5147310"/>
                  <a:pt x="13769340" y="5185410"/>
                </a:cubicBezTo>
                <a:lnTo>
                  <a:pt x="13769340" y="5368290"/>
                </a:lnTo>
                <a:lnTo>
                  <a:pt x="12999719" y="5368290"/>
                </a:lnTo>
                <a:lnTo>
                  <a:pt x="12999719" y="5844540"/>
                </a:lnTo>
                <a:lnTo>
                  <a:pt x="14371319" y="5844540"/>
                </a:lnTo>
                <a:cubicBezTo>
                  <a:pt x="14818359" y="5844540"/>
                  <a:pt x="15176499" y="5803900"/>
                  <a:pt x="15445740" y="5722620"/>
                </a:cubicBezTo>
                <a:lnTo>
                  <a:pt x="15445740" y="5863590"/>
                </a:lnTo>
                <a:lnTo>
                  <a:pt x="16131540" y="5863590"/>
                </a:lnTo>
                <a:lnTo>
                  <a:pt x="16131540" y="5055870"/>
                </a:lnTo>
                <a:lnTo>
                  <a:pt x="16588740" y="5055870"/>
                </a:lnTo>
                <a:lnTo>
                  <a:pt x="16588740" y="4522470"/>
                </a:lnTo>
                <a:lnTo>
                  <a:pt x="16131540" y="4522470"/>
                </a:lnTo>
                <a:lnTo>
                  <a:pt x="16131540" y="3569970"/>
                </a:lnTo>
                <a:lnTo>
                  <a:pt x="15445740" y="3569970"/>
                </a:lnTo>
                <a:lnTo>
                  <a:pt x="15445740" y="5246370"/>
                </a:lnTo>
                <a:cubicBezTo>
                  <a:pt x="15212060" y="5320030"/>
                  <a:pt x="14894559" y="5360670"/>
                  <a:pt x="14493240" y="5368290"/>
                </a:cubicBezTo>
                <a:lnTo>
                  <a:pt x="14493240" y="5185410"/>
                </a:lnTo>
                <a:cubicBezTo>
                  <a:pt x="14719299" y="5147310"/>
                  <a:pt x="14893290" y="5071745"/>
                  <a:pt x="15015210" y="4958715"/>
                </a:cubicBezTo>
                <a:cubicBezTo>
                  <a:pt x="15137130" y="4845685"/>
                  <a:pt x="15198090" y="4701540"/>
                  <a:pt x="15198090" y="4526280"/>
                </a:cubicBezTo>
                <a:cubicBezTo>
                  <a:pt x="15198090" y="4445000"/>
                  <a:pt x="15185391" y="4373880"/>
                  <a:pt x="15159990" y="4312920"/>
                </a:cubicBezTo>
                <a:lnTo>
                  <a:pt x="15236190" y="4312920"/>
                </a:lnTo>
                <a:lnTo>
                  <a:pt x="15236190" y="3836670"/>
                </a:lnTo>
                <a:lnTo>
                  <a:pt x="14485619" y="3836670"/>
                </a:lnTo>
                <a:lnTo>
                  <a:pt x="14485619" y="3455670"/>
                </a:lnTo>
                <a:close/>
                <a:moveTo>
                  <a:pt x="0" y="0"/>
                </a:moveTo>
                <a:lnTo>
                  <a:pt x="18288000" y="0"/>
                </a:lnTo>
                <a:lnTo>
                  <a:pt x="18288000" y="10687050"/>
                </a:lnTo>
                <a:lnTo>
                  <a:pt x="0" y="1068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30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838003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538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38693" y="342900"/>
            <a:ext cx="12140722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2"/>
              </a:lnSpc>
            </a:pPr>
            <a:r>
              <a:rPr lang="ko-KR" altLang="en-US" sz="535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우선신호시스템</a:t>
            </a:r>
            <a:endParaRPr lang="en-US" sz="5351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17796" r="1565" b="720"/>
          <a:stretch>
            <a:fillRect/>
          </a:stretch>
        </p:blipFill>
        <p:spPr>
          <a:xfrm>
            <a:off x="503854" y="1790700"/>
            <a:ext cx="17280292" cy="8288120"/>
          </a:xfrm>
          <a:prstGeom prst="rect">
            <a:avLst/>
          </a:prstGeom>
        </p:spPr>
      </p:pic>
      <p:pic>
        <p:nvPicPr>
          <p:cNvPr id="6" name="그래픽 5" descr="사이렌">
            <a:extLst>
              <a:ext uri="{FF2B5EF4-FFF2-40B4-BE49-F238E27FC236}">
                <a16:creationId xmlns:a16="http://schemas.microsoft.com/office/drawing/2014/main" id="{28A9BAB3-4B06-09ED-E34A-589DC8370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4000" y="0"/>
            <a:ext cx="1371600" cy="1371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F35098-C06B-9026-A704-5AA94B40A089}"/>
              </a:ext>
            </a:extLst>
          </p:cNvPr>
          <p:cNvSpPr txBox="1"/>
          <p:nvPr/>
        </p:nvSpPr>
        <p:spPr>
          <a:xfrm>
            <a:off x="13944600" y="2857500"/>
            <a:ext cx="76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DE403C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1</a:t>
            </a:r>
            <a:endParaRPr lang="ko-KR" altLang="en-US" sz="4800" dirty="0">
              <a:solidFill>
                <a:srgbClr val="DE403C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0793EF-7CDD-399C-D5C7-AC53AA294C80}"/>
              </a:ext>
            </a:extLst>
          </p:cNvPr>
          <p:cNvSpPr txBox="1"/>
          <p:nvPr/>
        </p:nvSpPr>
        <p:spPr>
          <a:xfrm>
            <a:off x="7848600" y="1379220"/>
            <a:ext cx="76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DE403C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2</a:t>
            </a:r>
            <a:endParaRPr lang="ko-KR" altLang="en-US" sz="4800" dirty="0">
              <a:solidFill>
                <a:srgbClr val="DE403C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0F08AB-3B1C-608D-706C-82289CBCABD6}"/>
              </a:ext>
            </a:extLst>
          </p:cNvPr>
          <p:cNvSpPr txBox="1"/>
          <p:nvPr/>
        </p:nvSpPr>
        <p:spPr>
          <a:xfrm>
            <a:off x="7101840" y="3688497"/>
            <a:ext cx="76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DE403C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3</a:t>
            </a:r>
            <a:endParaRPr lang="ko-KR" altLang="en-US" sz="4800" dirty="0">
              <a:solidFill>
                <a:srgbClr val="DE403C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697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8693" y="439261"/>
            <a:ext cx="12140722" cy="1353158"/>
            <a:chOff x="0" y="-28575"/>
            <a:chExt cx="16187629" cy="1804211"/>
          </a:xfrm>
        </p:grpSpPr>
        <p:sp>
          <p:nvSpPr>
            <p:cNvPr id="3" name="TextBox 3"/>
            <p:cNvSpPr txBox="1"/>
            <p:nvPr/>
          </p:nvSpPr>
          <p:spPr>
            <a:xfrm>
              <a:off x="0" y="493233"/>
              <a:ext cx="16187629" cy="1282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492"/>
                </a:lnSpc>
              </a:pPr>
              <a:r>
                <a:rPr lang="en-US" sz="5351" dirty="0" err="1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주제</a:t>
              </a:r>
              <a:r>
                <a:rPr lang="en-US" sz="5351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</a:t>
              </a:r>
              <a:r>
                <a:rPr lang="en-US" sz="5351" dirty="0" err="1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선정</a:t>
              </a:r>
              <a:r>
                <a:rPr lang="en-US" sz="5351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배</a:t>
              </a:r>
              <a:r>
                <a:rPr lang="ko-KR" altLang="en-US" sz="5351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경</a:t>
              </a:r>
              <a:endParaRPr lang="en-US" sz="535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1784852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97"/>
                </a:lnSpc>
                <a:spcBef>
                  <a:spcPct val="0"/>
                </a:spcBef>
              </a:pPr>
              <a:r>
                <a:rPr lang="en-US" sz="1926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 01.프로젝트개요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4037" y="2063985"/>
            <a:ext cx="6841925" cy="29639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399909" y="5244946"/>
            <a:ext cx="6794696" cy="3362598"/>
            <a:chOff x="0" y="0"/>
            <a:chExt cx="9059594" cy="4483464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9059594" cy="4483464"/>
              <a:chOff x="0" y="0"/>
              <a:chExt cx="1789550" cy="88562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89549" cy="885623"/>
              </a:xfrm>
              <a:custGeom>
                <a:avLst/>
                <a:gdLst/>
                <a:ahLst/>
                <a:cxnLst/>
                <a:rect l="l" t="t" r="r" b="b"/>
                <a:pathLst>
                  <a:path w="1789549" h="885623">
                    <a:moveTo>
                      <a:pt x="0" y="0"/>
                    </a:moveTo>
                    <a:lnTo>
                      <a:pt x="1789549" y="0"/>
                    </a:lnTo>
                    <a:lnTo>
                      <a:pt x="1789549" y="885623"/>
                    </a:lnTo>
                    <a:lnTo>
                      <a:pt x="0" y="885623"/>
                    </a:ln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FF5757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바른공군체 Bold" panose="020B0800000101010101" pitchFamily="50" charset="-127"/>
                  <a:ea typeface="바른공군체 Bold" panose="020B0800000101010101" pitchFamily="50" charset="-127"/>
                </a:endParaRPr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t="1382" r="6514" b="1382"/>
            <a:stretch>
              <a:fillRect/>
            </a:stretch>
          </p:blipFill>
          <p:spPr>
            <a:xfrm>
              <a:off x="66863" y="92119"/>
              <a:ext cx="8925869" cy="4299226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4114800" y="5244946"/>
            <a:ext cx="1802198" cy="2910585"/>
            <a:chOff x="0" y="0"/>
            <a:chExt cx="964686" cy="7665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64686" cy="766574"/>
            </a:xfrm>
            <a:custGeom>
              <a:avLst/>
              <a:gdLst/>
              <a:ahLst/>
              <a:cxnLst/>
              <a:rect l="l" t="t" r="r" b="b"/>
              <a:pathLst>
                <a:path w="964686" h="766574">
                  <a:moveTo>
                    <a:pt x="0" y="0"/>
                  </a:moveTo>
                  <a:lnTo>
                    <a:pt x="964686" y="0"/>
                  </a:lnTo>
                  <a:lnTo>
                    <a:pt x="964686" y="766574"/>
                  </a:lnTo>
                  <a:lnTo>
                    <a:pt x="0" y="7665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D75B3F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52037A5-9A50-92F7-27E9-103DB52FD066}"/>
              </a:ext>
            </a:extLst>
          </p:cNvPr>
          <p:cNvSpPr txBox="1"/>
          <p:nvPr/>
        </p:nvSpPr>
        <p:spPr>
          <a:xfrm>
            <a:off x="8124098" y="6895697"/>
            <a:ext cx="9659697" cy="3377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3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일 서울시에 따르면 올해 도입될 예정이었던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'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긴급차량 우선 신호 시스템 구축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'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사업 도입이 </a:t>
            </a:r>
            <a:r>
              <a:rPr lang="ko-KR" altLang="en-US" sz="2000" b="1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현재 중단된 상태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다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...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차량의 이동시간은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1km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당 평균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67.6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초가 단축되고 차량 이동 속도는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1.81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배가 빨라진다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 </a:t>
            </a:r>
            <a:r>
              <a:rPr lang="ko-KR" altLang="en-US" sz="2000" b="1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특히 차량 정체가 심각한 아침 출근</a:t>
            </a:r>
            <a:r>
              <a:rPr lang="en-US" altLang="ko-KR" sz="2000" b="1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저녁 퇴근 시간대에는 최대 </a:t>
            </a:r>
            <a:r>
              <a:rPr lang="en-US" altLang="ko-KR" sz="2000" b="1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89</a:t>
            </a:r>
            <a:r>
              <a:rPr lang="ko-KR" altLang="en-US" sz="2000" b="1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초</a:t>
            </a:r>
            <a:r>
              <a:rPr lang="en-US" altLang="ko-KR" sz="2000" b="1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2.08</a:t>
            </a:r>
            <a:r>
              <a:rPr lang="ko-KR" altLang="en-US" sz="2000" b="1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배까지 속도 증가 효과가 확인됐다</a:t>
            </a:r>
            <a:r>
              <a:rPr lang="en-US" altLang="ko-KR" sz="2000" b="1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이러한 효과로 지난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2017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년 경기 의왕시를 시작으로 경주시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경기 수원시 등 전국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17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개 시도에서 시범운영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구축되고 있다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</a:t>
            </a:r>
            <a:endParaRPr lang="ko-KR" alt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312A533-ACA6-14C3-DD06-5896DC7A8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097" y="2003414"/>
            <a:ext cx="9659698" cy="24292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A16BBC-5901-346A-4537-F798645F4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4097" y="4617612"/>
            <a:ext cx="5517794" cy="2067089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2CCEEB2-6207-4D12-CE78-A12618DA4AFB}"/>
              </a:ext>
            </a:extLst>
          </p:cNvPr>
          <p:cNvCxnSpPr/>
          <p:nvPr/>
        </p:nvCxnSpPr>
        <p:spPr>
          <a:xfrm>
            <a:off x="7696200" y="2003414"/>
            <a:ext cx="0" cy="8016886"/>
          </a:xfrm>
          <a:prstGeom prst="line">
            <a:avLst/>
          </a:prstGeom>
          <a:ln w="19050">
            <a:solidFill>
              <a:srgbClr val="D75B3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2">
            <a:extLst>
              <a:ext uri="{FF2B5EF4-FFF2-40B4-BE49-F238E27FC236}">
                <a16:creationId xmlns:a16="http://schemas.microsoft.com/office/drawing/2014/main" id="{3AB071C3-A971-F78C-667A-97C794C9A139}"/>
              </a:ext>
            </a:extLst>
          </p:cNvPr>
          <p:cNvSpPr txBox="1"/>
          <p:nvPr/>
        </p:nvSpPr>
        <p:spPr>
          <a:xfrm>
            <a:off x="399909" y="8461234"/>
            <a:ext cx="6794692" cy="17996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3639"/>
              </a:lnSpc>
            </a:pPr>
            <a:r>
              <a:rPr lang="en-US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지난</a:t>
            </a:r>
            <a:r>
              <a:rPr 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시범운영결과</a:t>
            </a:r>
            <a:r>
              <a:rPr 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우선신호</a:t>
            </a:r>
            <a:r>
              <a:rPr 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적용</a:t>
            </a:r>
            <a:r>
              <a:rPr 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시, </a:t>
            </a:r>
          </a:p>
          <a:p>
            <a:pPr>
              <a:lnSpc>
                <a:spcPts val="3639"/>
              </a:lnSpc>
            </a:pPr>
            <a:r>
              <a:rPr lang="en-US" sz="2000" u="sng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통행시간</a:t>
            </a:r>
            <a:r>
              <a:rPr lang="en-US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은</a:t>
            </a:r>
            <a:r>
              <a:rPr 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32.0~65.8% </a:t>
            </a:r>
            <a:r>
              <a:rPr lang="en-US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감소</a:t>
            </a:r>
            <a:r>
              <a:rPr 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</a:p>
          <a:p>
            <a:pPr>
              <a:lnSpc>
                <a:spcPts val="3639"/>
              </a:lnSpc>
            </a:pPr>
            <a:r>
              <a:rPr lang="en-US" sz="2000" u="sng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통행속도</a:t>
            </a:r>
            <a:r>
              <a:rPr lang="en-US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는</a:t>
            </a:r>
            <a:r>
              <a:rPr 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47.0~192.0%까지 </a:t>
            </a:r>
            <a:r>
              <a:rPr lang="en-US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증가한</a:t>
            </a:r>
            <a:r>
              <a:rPr 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것으로</a:t>
            </a:r>
            <a:r>
              <a:rPr 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파악</a:t>
            </a:r>
            <a:r>
              <a:rPr 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endParaRPr lang="en-US" sz="2000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8693" y="439261"/>
            <a:ext cx="12140722" cy="1353158"/>
            <a:chOff x="0" y="-28575"/>
            <a:chExt cx="16187629" cy="1804211"/>
          </a:xfrm>
        </p:grpSpPr>
        <p:sp>
          <p:nvSpPr>
            <p:cNvPr id="3" name="TextBox 3"/>
            <p:cNvSpPr txBox="1"/>
            <p:nvPr/>
          </p:nvSpPr>
          <p:spPr>
            <a:xfrm>
              <a:off x="0" y="493233"/>
              <a:ext cx="16187629" cy="1282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492"/>
                </a:lnSpc>
              </a:pPr>
              <a:r>
                <a:rPr lang="en-US" sz="5351" dirty="0" err="1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주제</a:t>
              </a:r>
              <a:r>
                <a:rPr lang="en-US" sz="5351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</a:t>
              </a:r>
              <a:r>
                <a:rPr lang="ko-KR" altLang="en-US" sz="5351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및 목표</a:t>
              </a:r>
              <a:endParaRPr lang="en-US" sz="535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1784852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97"/>
                </a:lnSpc>
                <a:spcBef>
                  <a:spcPct val="0"/>
                </a:spcBef>
              </a:pPr>
              <a:r>
                <a:rPr lang="en-US" sz="1926" dirty="0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 01.프로젝트개요</a:t>
              </a:r>
            </a:p>
          </p:txBody>
        </p:sp>
      </p:grpSp>
      <p:pic>
        <p:nvPicPr>
          <p:cNvPr id="8" name="그래픽 7" descr="커서">
            <a:extLst>
              <a:ext uri="{FF2B5EF4-FFF2-40B4-BE49-F238E27FC236}">
                <a16:creationId xmlns:a16="http://schemas.microsoft.com/office/drawing/2014/main" id="{EA18E0EC-BBA5-3FD4-FFD6-64725BC93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965142">
            <a:off x="2367001" y="3533699"/>
            <a:ext cx="730366" cy="730366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6D62D2B7-4904-EFED-4A92-246F9079B496}"/>
              </a:ext>
            </a:extLst>
          </p:cNvPr>
          <p:cNvSpPr txBox="1"/>
          <p:nvPr/>
        </p:nvSpPr>
        <p:spPr>
          <a:xfrm>
            <a:off x="2310702" y="2472562"/>
            <a:ext cx="1828800" cy="875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92"/>
              </a:lnSpc>
            </a:pPr>
            <a:r>
              <a:rPr lang="en-US" sz="4000" dirty="0" err="1">
                <a:solidFill>
                  <a:srgbClr val="DE403C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주제</a:t>
            </a:r>
            <a:endParaRPr lang="en-US" sz="4000" dirty="0">
              <a:solidFill>
                <a:srgbClr val="DE403C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553E6F-2D06-9A69-4A5F-62D53097C435}"/>
              </a:ext>
            </a:extLst>
          </p:cNvPr>
          <p:cNvSpPr txBox="1"/>
          <p:nvPr/>
        </p:nvSpPr>
        <p:spPr>
          <a:xfrm>
            <a:off x="3400634" y="3671928"/>
            <a:ext cx="1295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</a:t>
            </a:r>
            <a:r>
              <a:rPr lang="en-US" altLang="ko-KR" sz="3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3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구급차량</a:t>
            </a:r>
            <a:r>
              <a:rPr lang="en-US" altLang="ko-KR" sz="3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3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출동</a:t>
            </a:r>
            <a:r>
              <a:rPr lang="en-US" altLang="ko-KR" sz="3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3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시간</a:t>
            </a:r>
            <a:r>
              <a:rPr lang="en-US" altLang="ko-KR" sz="3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3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단축을</a:t>
            </a:r>
            <a:r>
              <a:rPr lang="en-US" altLang="ko-KR" sz="3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3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위한</a:t>
            </a:r>
            <a:r>
              <a:rPr lang="en-US" altLang="ko-KR" sz="3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3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구급</a:t>
            </a:r>
            <a:r>
              <a:rPr lang="ko-KR" altLang="en-US" sz="3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신고</a:t>
            </a:r>
            <a:r>
              <a:rPr lang="en-US" altLang="ko-KR" sz="3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3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다발지역</a:t>
            </a:r>
            <a:r>
              <a:rPr lang="en-US" altLang="ko-KR" sz="3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3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현황</a:t>
            </a:r>
            <a:r>
              <a:rPr lang="en-US" altLang="ko-KR" sz="3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3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분석</a:t>
            </a:r>
            <a:endParaRPr lang="en-US" altLang="ko-KR" sz="3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28" name="그래픽 27" descr="펼쳐진 책">
            <a:extLst>
              <a:ext uri="{FF2B5EF4-FFF2-40B4-BE49-F238E27FC236}">
                <a16:creationId xmlns:a16="http://schemas.microsoft.com/office/drawing/2014/main" id="{61502072-33E6-4C4B-E037-20D9752D3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4498" y="2541142"/>
            <a:ext cx="914400" cy="914400"/>
          </a:xfrm>
          <a:prstGeom prst="rect">
            <a:avLst/>
          </a:prstGeom>
        </p:spPr>
      </p:pic>
      <p:pic>
        <p:nvPicPr>
          <p:cNvPr id="29" name="그래픽 28" descr="커서">
            <a:extLst>
              <a:ext uri="{FF2B5EF4-FFF2-40B4-BE49-F238E27FC236}">
                <a16:creationId xmlns:a16="http://schemas.microsoft.com/office/drawing/2014/main" id="{F97A6DF8-0407-979E-6101-1DDBC653F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965142">
            <a:off x="2519401" y="6495586"/>
            <a:ext cx="730366" cy="730366"/>
          </a:xfrm>
          <a:prstGeom prst="rect">
            <a:avLst/>
          </a:prstGeom>
        </p:spPr>
      </p:pic>
      <p:sp>
        <p:nvSpPr>
          <p:cNvPr id="30" name="TextBox 3">
            <a:extLst>
              <a:ext uri="{FF2B5EF4-FFF2-40B4-BE49-F238E27FC236}">
                <a16:creationId xmlns:a16="http://schemas.microsoft.com/office/drawing/2014/main" id="{F296D740-A3CE-E2BA-425F-C150166B9BE0}"/>
              </a:ext>
            </a:extLst>
          </p:cNvPr>
          <p:cNvSpPr txBox="1"/>
          <p:nvPr/>
        </p:nvSpPr>
        <p:spPr>
          <a:xfrm>
            <a:off x="2463102" y="5434449"/>
            <a:ext cx="1828800" cy="875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92"/>
              </a:lnSpc>
            </a:pPr>
            <a:r>
              <a:rPr lang="ko-KR" altLang="en-US" sz="4000" dirty="0">
                <a:solidFill>
                  <a:srgbClr val="DE403C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목적</a:t>
            </a:r>
            <a:endParaRPr lang="en-US" sz="4000" dirty="0">
              <a:solidFill>
                <a:srgbClr val="DE403C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FABB45-8323-7660-ABA9-1F6EF144EFF6}"/>
              </a:ext>
            </a:extLst>
          </p:cNvPr>
          <p:cNvSpPr txBox="1"/>
          <p:nvPr/>
        </p:nvSpPr>
        <p:spPr>
          <a:xfrm>
            <a:off x="3505200" y="6633815"/>
            <a:ext cx="1295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</a:t>
            </a:r>
            <a:r>
              <a:rPr lang="ko-KR" altLang="en-US" sz="3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행정동별</a:t>
            </a:r>
            <a:r>
              <a:rPr lang="ko-KR" altLang="en-US" sz="3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구급출동 신고빈도를 분석 </a:t>
            </a:r>
            <a:endParaRPr lang="en-US" altLang="ko-KR" sz="3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34" name="그래픽 33" descr="강의실">
            <a:extLst>
              <a:ext uri="{FF2B5EF4-FFF2-40B4-BE49-F238E27FC236}">
                <a16:creationId xmlns:a16="http://schemas.microsoft.com/office/drawing/2014/main" id="{6CD82EB6-8A12-2F62-3205-335323FE3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4498" y="5434449"/>
            <a:ext cx="914400" cy="914400"/>
          </a:xfrm>
          <a:prstGeom prst="rect">
            <a:avLst/>
          </a:prstGeom>
        </p:spPr>
      </p:pic>
      <p:pic>
        <p:nvPicPr>
          <p:cNvPr id="35" name="그래픽 34" descr="커서">
            <a:extLst>
              <a:ext uri="{FF2B5EF4-FFF2-40B4-BE49-F238E27FC236}">
                <a16:creationId xmlns:a16="http://schemas.microsoft.com/office/drawing/2014/main" id="{F9870429-2571-F692-D2E5-A99F0DC9F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965142">
            <a:off x="2519401" y="7343956"/>
            <a:ext cx="730366" cy="73036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49CED97-B855-9924-66F7-0ED0756CBB56}"/>
              </a:ext>
            </a:extLst>
          </p:cNvPr>
          <p:cNvSpPr txBox="1"/>
          <p:nvPr/>
        </p:nvSpPr>
        <p:spPr>
          <a:xfrm>
            <a:off x="3505200" y="7482185"/>
            <a:ext cx="1295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</a:t>
            </a:r>
            <a:r>
              <a:rPr lang="ko-KR" altLang="en-US" sz="3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행정동별</a:t>
            </a:r>
            <a:r>
              <a:rPr lang="ko-KR" altLang="en-US" sz="3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구급출동 속도 분석</a:t>
            </a:r>
            <a:endParaRPr lang="en-US" altLang="ko-KR" sz="3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37" name="그래픽 36" descr="커서">
            <a:extLst>
              <a:ext uri="{FF2B5EF4-FFF2-40B4-BE49-F238E27FC236}">
                <a16:creationId xmlns:a16="http://schemas.microsoft.com/office/drawing/2014/main" id="{C98974E5-EFCA-BC91-3DFD-9240E2B2F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965142">
            <a:off x="2519401" y="8942643"/>
            <a:ext cx="730366" cy="73036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996F9D6-818B-8EA4-6CD2-780D92B895D8}"/>
              </a:ext>
            </a:extLst>
          </p:cNvPr>
          <p:cNvSpPr txBox="1"/>
          <p:nvPr/>
        </p:nvSpPr>
        <p:spPr>
          <a:xfrm>
            <a:off x="3505200" y="9080872"/>
            <a:ext cx="1295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우선신호시스템 도입 시범지역으로 적절한 행정동 추출</a:t>
            </a:r>
            <a:endParaRPr lang="en-US" altLang="ko-KR" sz="3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39" name="그래픽 38" descr="커서">
            <a:extLst>
              <a:ext uri="{FF2B5EF4-FFF2-40B4-BE49-F238E27FC236}">
                <a16:creationId xmlns:a16="http://schemas.microsoft.com/office/drawing/2014/main" id="{0900D50E-FA95-7079-DC57-3B7228E63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965142">
            <a:off x="3628257" y="8223703"/>
            <a:ext cx="595739" cy="59573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9148747-A5B3-9D63-4168-B557735B19CB}"/>
              </a:ext>
            </a:extLst>
          </p:cNvPr>
          <p:cNvSpPr txBox="1"/>
          <p:nvPr/>
        </p:nvSpPr>
        <p:spPr>
          <a:xfrm>
            <a:off x="4291902" y="8290741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</a:t>
            </a:r>
            <a:r>
              <a:rPr lang="ko-KR" altLang="en-US" sz="24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행정동별</a:t>
            </a:r>
            <a:r>
              <a:rPr lang="ko-KR" altLang="en-US" sz="24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구급출동 속도 분석 </a:t>
            </a:r>
            <a:r>
              <a:rPr lang="en-US" altLang="ko-KR" sz="24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요일</a:t>
            </a:r>
            <a:r>
              <a:rPr lang="en-US" altLang="ko-KR" sz="24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/</a:t>
            </a:r>
            <a:r>
              <a:rPr lang="ko-KR" altLang="en-US" sz="24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시간대별</a:t>
            </a:r>
            <a:endParaRPr lang="en-US" altLang="ko-KR" sz="24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04613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485904">
            <a:off x="3432924" y="-7633333"/>
            <a:ext cx="5915317" cy="20887214"/>
            <a:chOff x="0" y="0"/>
            <a:chExt cx="2003333" cy="27191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3333" cy="2719194"/>
            </a:xfrm>
            <a:custGeom>
              <a:avLst/>
              <a:gdLst/>
              <a:ahLst/>
              <a:cxnLst/>
              <a:rect l="l" t="t" r="r" b="b"/>
              <a:pathLst>
                <a:path w="2003333" h="2719194">
                  <a:moveTo>
                    <a:pt x="51909" y="0"/>
                  </a:moveTo>
                  <a:lnTo>
                    <a:pt x="1951424" y="0"/>
                  </a:lnTo>
                  <a:cubicBezTo>
                    <a:pt x="1980093" y="0"/>
                    <a:pt x="2003333" y="23240"/>
                    <a:pt x="2003333" y="51909"/>
                  </a:cubicBezTo>
                  <a:lnTo>
                    <a:pt x="2003333" y="2667285"/>
                  </a:lnTo>
                  <a:cubicBezTo>
                    <a:pt x="2003333" y="2681052"/>
                    <a:pt x="1997864" y="2694256"/>
                    <a:pt x="1988129" y="2703990"/>
                  </a:cubicBezTo>
                  <a:cubicBezTo>
                    <a:pt x="1978395" y="2713725"/>
                    <a:pt x="1965191" y="2719194"/>
                    <a:pt x="1951424" y="2719194"/>
                  </a:cubicBezTo>
                  <a:lnTo>
                    <a:pt x="51909" y="2719194"/>
                  </a:lnTo>
                  <a:cubicBezTo>
                    <a:pt x="38142" y="2719194"/>
                    <a:pt x="24938" y="2713725"/>
                    <a:pt x="15204" y="2703990"/>
                  </a:cubicBezTo>
                  <a:cubicBezTo>
                    <a:pt x="5469" y="2694256"/>
                    <a:pt x="0" y="2681052"/>
                    <a:pt x="0" y="2667285"/>
                  </a:cubicBezTo>
                  <a:lnTo>
                    <a:pt x="0" y="51909"/>
                  </a:lnTo>
                  <a:cubicBezTo>
                    <a:pt x="0" y="38142"/>
                    <a:pt x="5469" y="24938"/>
                    <a:pt x="15204" y="15204"/>
                  </a:cubicBezTo>
                  <a:cubicBezTo>
                    <a:pt x="24938" y="5469"/>
                    <a:pt x="38142" y="0"/>
                    <a:pt x="519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1057" b="1057"/>
          <a:stretch>
            <a:fillRect/>
          </a:stretch>
        </p:blipFill>
        <p:spPr>
          <a:xfrm>
            <a:off x="0" y="3817265"/>
            <a:ext cx="5296427" cy="30231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7369" r="5271"/>
          <a:stretch>
            <a:fillRect/>
          </a:stretch>
        </p:blipFill>
        <p:spPr>
          <a:xfrm>
            <a:off x="5655353" y="488853"/>
            <a:ext cx="5475958" cy="278593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528451" y="469557"/>
            <a:ext cx="12222164" cy="1436599"/>
            <a:chOff x="0" y="-38100"/>
            <a:chExt cx="16296218" cy="1915466"/>
          </a:xfrm>
        </p:grpSpPr>
        <p:sp>
          <p:nvSpPr>
            <p:cNvPr id="8" name="TextBox 8"/>
            <p:cNvSpPr txBox="1"/>
            <p:nvPr/>
          </p:nvSpPr>
          <p:spPr>
            <a:xfrm>
              <a:off x="0" y="594963"/>
              <a:ext cx="16296218" cy="1282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42"/>
                </a:lnSpc>
              </a:pPr>
              <a:r>
                <a:rPr lang="ko-KR" altLang="en-US" sz="5387" dirty="0">
                  <a:solidFill>
                    <a:srgbClr val="DE403C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    수행 및 개발도구</a:t>
              </a:r>
              <a:endParaRPr lang="en-US" sz="5387" dirty="0">
                <a:solidFill>
                  <a:srgbClr val="DE403C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1863908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15"/>
                </a:lnSpc>
                <a:spcBef>
                  <a:spcPct val="0"/>
                </a:spcBef>
              </a:pPr>
              <a:r>
                <a:rPr lang="en-US" sz="1939">
                  <a:solidFill>
                    <a:srgbClr val="D75B3F"/>
                  </a:solidFill>
                  <a:latin typeface="바른공군체 Bold" panose="020B0800000101010101" pitchFamily="50" charset="-127"/>
                  <a:ea typeface="바른공군체 Bold" panose="020B0800000101010101" pitchFamily="50" charset="-127"/>
                </a:rPr>
                <a:t>  02.프로젝트수행  </a:t>
              </a:r>
            </a:p>
          </p:txBody>
        </p:sp>
      </p:grpSp>
      <p:sp>
        <p:nvSpPr>
          <p:cNvPr id="10" name="TextBox 8">
            <a:extLst>
              <a:ext uri="{FF2B5EF4-FFF2-40B4-BE49-F238E27FC236}">
                <a16:creationId xmlns:a16="http://schemas.microsoft.com/office/drawing/2014/main" id="{8E203FE0-F669-7CD4-63DE-D09B9A81A851}"/>
              </a:ext>
            </a:extLst>
          </p:cNvPr>
          <p:cNvSpPr txBox="1"/>
          <p:nvPr/>
        </p:nvSpPr>
        <p:spPr>
          <a:xfrm>
            <a:off x="12750615" y="3336364"/>
            <a:ext cx="529642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42"/>
              </a:lnSpc>
            </a:pPr>
            <a:r>
              <a:rPr lang="ko-KR" altLang="en-US" sz="5387" dirty="0">
                <a:solidFill>
                  <a:srgbClr val="DE403C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소개</a:t>
            </a:r>
            <a:endParaRPr lang="en-US" sz="5387" dirty="0">
              <a:solidFill>
                <a:srgbClr val="DE403C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06FBC86B-C4B6-B750-4BDB-2AD01F96FCA7}"/>
              </a:ext>
            </a:extLst>
          </p:cNvPr>
          <p:cNvSpPr txBox="1"/>
          <p:nvPr/>
        </p:nvSpPr>
        <p:spPr>
          <a:xfrm>
            <a:off x="9144000" y="4753007"/>
            <a:ext cx="9400948" cy="63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altLang="ko-KR" sz="3200" dirty="0" err="1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소방안전</a:t>
            </a:r>
            <a:r>
              <a:rPr lang="en-US" altLang="ko-KR" sz="3200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en-US" altLang="ko-KR" sz="3200" dirty="0" err="1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빅데이터</a:t>
            </a:r>
            <a:r>
              <a:rPr lang="en-US" altLang="ko-KR" sz="3200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en-US" altLang="ko-KR" sz="3200" dirty="0" err="1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플랫폼</a:t>
            </a:r>
            <a:r>
              <a:rPr lang="en-US" altLang="ko-KR" sz="3200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en-US" sz="2000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(https://www.bigdata-119.kr)</a:t>
            </a:r>
            <a:endParaRPr lang="en-US" sz="3200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4F980FDE-F715-9C36-A37B-921F47CCAEB2}"/>
              </a:ext>
            </a:extLst>
          </p:cNvPr>
          <p:cNvSpPr txBox="1"/>
          <p:nvPr/>
        </p:nvSpPr>
        <p:spPr>
          <a:xfrm>
            <a:off x="10235075" y="5579899"/>
            <a:ext cx="6114050" cy="521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9346" lvl="1" indent="-334673">
              <a:lnSpc>
                <a:spcPts val="4340"/>
              </a:lnSpc>
              <a:buFont typeface="Arial"/>
              <a:buChar char="•"/>
            </a:pPr>
            <a:r>
              <a:rPr 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2021 구급출동현황.csv 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318562E0-C758-3148-6B45-D6C03C21DCB5}"/>
              </a:ext>
            </a:extLst>
          </p:cNvPr>
          <p:cNvSpPr txBox="1"/>
          <p:nvPr/>
        </p:nvSpPr>
        <p:spPr>
          <a:xfrm>
            <a:off x="10235075" y="6215528"/>
            <a:ext cx="6114050" cy="521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9346" lvl="1" indent="-334673">
              <a:lnSpc>
                <a:spcPts val="4340"/>
              </a:lnSpc>
              <a:buFont typeface="Arial"/>
              <a:buChar char="•"/>
            </a:pPr>
            <a:r>
              <a:rPr 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구급출동현황.sample.xlsx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C10E90C0-7E3C-9333-25FB-D2E33C809EB1}"/>
              </a:ext>
            </a:extLst>
          </p:cNvPr>
          <p:cNvSpPr txBox="1"/>
          <p:nvPr/>
        </p:nvSpPr>
        <p:spPr>
          <a:xfrm>
            <a:off x="10235075" y="8059801"/>
            <a:ext cx="7811967" cy="521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9346" lvl="1" indent="-334673">
              <a:lnSpc>
                <a:spcPts val="4340"/>
              </a:lnSpc>
              <a:buFont typeface="Arial"/>
              <a:buChar char="•"/>
            </a:pPr>
            <a:r>
              <a:rPr 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2021 </a:t>
            </a:r>
            <a:r>
              <a:rPr lang="en-US" sz="28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</a:t>
            </a:r>
            <a:r>
              <a:rPr 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sz="28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교통량</a:t>
            </a:r>
            <a:r>
              <a:rPr 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조사자료.csv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D226A642-AEB4-52CC-9BAB-F8349AD15A2D}"/>
              </a:ext>
            </a:extLst>
          </p:cNvPr>
          <p:cNvSpPr txBox="1"/>
          <p:nvPr/>
        </p:nvSpPr>
        <p:spPr>
          <a:xfrm>
            <a:off x="10235075" y="8695430"/>
            <a:ext cx="7811967" cy="1072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9346" lvl="1" indent="-334673">
              <a:lnSpc>
                <a:spcPts val="4340"/>
              </a:lnSpc>
              <a:buFont typeface="Arial"/>
              <a:buChar char="•"/>
            </a:pPr>
            <a:r>
              <a:rPr lang="en-US" sz="28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일자</a:t>
            </a:r>
            <a:r>
              <a:rPr 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/</a:t>
            </a:r>
            <a:r>
              <a:rPr lang="en-US" sz="28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요일</a:t>
            </a:r>
            <a:r>
              <a:rPr 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/</a:t>
            </a:r>
            <a:r>
              <a:rPr lang="en-US" sz="28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권역구분</a:t>
            </a:r>
            <a:r>
              <a:rPr 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/</a:t>
            </a:r>
            <a:r>
              <a:rPr lang="en-US" sz="28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시간대별</a:t>
            </a:r>
            <a:r>
              <a:rPr 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sz="28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평균</a:t>
            </a:r>
            <a:r>
              <a:rPr 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차량통행속도.xlsx</a:t>
            </a: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3A5F2516-6326-222A-97AE-78E5EA9D52F7}"/>
              </a:ext>
            </a:extLst>
          </p:cNvPr>
          <p:cNvSpPr txBox="1"/>
          <p:nvPr/>
        </p:nvSpPr>
        <p:spPr>
          <a:xfrm>
            <a:off x="9144000" y="7064880"/>
            <a:ext cx="7025115" cy="63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200" dirty="0" err="1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서울시</a:t>
            </a:r>
            <a:r>
              <a:rPr lang="en-US" sz="3200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en-US" sz="3200" dirty="0" err="1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교통정보</a:t>
            </a:r>
            <a:r>
              <a:rPr lang="en-US" sz="3200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en-US" sz="2000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(</a:t>
            </a:r>
            <a:r>
              <a:rPr lang="en-US" altLang="ko-KR" sz="2000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https://topis.seoul.go.kr)</a:t>
            </a:r>
            <a:endParaRPr lang="en-US" sz="3200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17E6B58F-E3FD-2537-7784-D0118BFDFF5A}"/>
              </a:ext>
            </a:extLst>
          </p:cNvPr>
          <p:cNvSpPr txBox="1"/>
          <p:nvPr/>
        </p:nvSpPr>
        <p:spPr>
          <a:xfrm>
            <a:off x="15052386" y="5705475"/>
            <a:ext cx="2994656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15"/>
              </a:lnSpc>
            </a:pPr>
            <a:r>
              <a:rPr lang="en-US" sz="2153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(data</a:t>
            </a:r>
            <a:r>
              <a:rPr lang="ko-KR" altLang="en-US" sz="2153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en-US" sz="2153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: 551,597(행))</a:t>
            </a:r>
          </a:p>
        </p:txBody>
      </p:sp>
      <p:pic>
        <p:nvPicPr>
          <p:cNvPr id="30" name="그래픽 29" descr="단일 톱니바퀴">
            <a:extLst>
              <a:ext uri="{FF2B5EF4-FFF2-40B4-BE49-F238E27FC236}">
                <a16:creationId xmlns:a16="http://schemas.microsoft.com/office/drawing/2014/main" id="{A6024C87-479D-FFFB-8DDF-251C8B3D0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028700"/>
            <a:ext cx="914400" cy="914400"/>
          </a:xfrm>
          <a:prstGeom prst="rect">
            <a:avLst/>
          </a:prstGeom>
        </p:spPr>
      </p:pic>
      <p:pic>
        <p:nvPicPr>
          <p:cNvPr id="32" name="그래픽 31" descr="테이블">
            <a:extLst>
              <a:ext uri="{FF2B5EF4-FFF2-40B4-BE49-F238E27FC236}">
                <a16:creationId xmlns:a16="http://schemas.microsoft.com/office/drawing/2014/main" id="{93162F83-4E5F-5EE7-8692-DD1FEB8D6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52647" y="3430364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8451" y="792220"/>
            <a:ext cx="1214072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2"/>
              </a:lnSpc>
            </a:pPr>
            <a:r>
              <a:rPr lang="en-US" sz="5351" dirty="0" err="1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</a:t>
            </a:r>
            <a:r>
              <a:rPr lang="en-US" sz="5351" dirty="0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</a:t>
            </a:r>
            <a:r>
              <a:rPr lang="en-US" sz="5351" dirty="0" err="1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전처리</a:t>
            </a:r>
            <a:endParaRPr lang="en-US" sz="5351" dirty="0">
              <a:solidFill>
                <a:srgbClr val="D75B3F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28451" y="469557"/>
            <a:ext cx="883863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97"/>
              </a:lnSpc>
              <a:spcBef>
                <a:spcPct val="0"/>
              </a:spcBef>
            </a:pPr>
            <a:r>
              <a:rPr lang="en-US" sz="1926">
                <a:solidFill>
                  <a:srgbClr val="D75B3F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 02.프로젝트수행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E5DF0B-9A47-DC13-AFB0-A652B5873BAD}"/>
              </a:ext>
            </a:extLst>
          </p:cNvPr>
          <p:cNvSpPr txBox="1"/>
          <p:nvPr/>
        </p:nvSpPr>
        <p:spPr>
          <a:xfrm>
            <a:off x="1811625" y="2439460"/>
            <a:ext cx="4699698" cy="875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92"/>
              </a:lnSpc>
            </a:pPr>
            <a:r>
              <a:rPr lang="ko-KR" altLang="en-US" sz="4000" dirty="0">
                <a:solidFill>
                  <a:srgbClr val="DE403C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데이터 살펴보기</a:t>
            </a:r>
            <a:endParaRPr lang="en-US" sz="4000" dirty="0">
              <a:solidFill>
                <a:srgbClr val="DE403C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pic>
        <p:nvPicPr>
          <p:cNvPr id="13" name="그래픽 12" descr="테이블">
            <a:extLst>
              <a:ext uri="{FF2B5EF4-FFF2-40B4-BE49-F238E27FC236}">
                <a16:creationId xmlns:a16="http://schemas.microsoft.com/office/drawing/2014/main" id="{11397132-7C4F-84F5-E2E9-17D92F6A5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0052" y="3428229"/>
            <a:ext cx="737298" cy="737298"/>
          </a:xfrm>
          <a:prstGeom prst="rect">
            <a:avLst/>
          </a:prstGeom>
        </p:spPr>
      </p:pic>
      <p:pic>
        <p:nvPicPr>
          <p:cNvPr id="15" name="그래픽 14" descr="돋보기">
            <a:extLst>
              <a:ext uri="{FF2B5EF4-FFF2-40B4-BE49-F238E27FC236}">
                <a16:creationId xmlns:a16="http://schemas.microsoft.com/office/drawing/2014/main" id="{3A43ED7F-B10E-5F70-D64C-D0EEC136F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20123" y="2423131"/>
            <a:ext cx="914400" cy="9144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82740DD5-1605-B18A-9E17-77B3AB8B095B}"/>
              </a:ext>
            </a:extLst>
          </p:cNvPr>
          <p:cNvSpPr txBox="1"/>
          <p:nvPr/>
        </p:nvSpPr>
        <p:spPr>
          <a:xfrm>
            <a:off x="2101950" y="3536063"/>
            <a:ext cx="6114050" cy="521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en-US" sz="2800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2021 구급출동현황.csv  : </a:t>
            </a:r>
            <a:r>
              <a:rPr lang="en-US" sz="2800" dirty="0" err="1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df</a:t>
            </a:r>
            <a:r>
              <a:rPr lang="en-US" sz="2800" dirty="0">
                <a:solidFill>
                  <a:srgbClr val="DE403C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33B97AE-0E91-846E-702C-519A35FBE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3084" y="4339587"/>
            <a:ext cx="2438400" cy="156067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9E4E858-FD8D-E158-9993-AEAAAA582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3084" y="6231122"/>
            <a:ext cx="2438399" cy="16647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696ACF-92D4-BB11-5014-03FC0BD40C2C}"/>
              </a:ext>
            </a:extLst>
          </p:cNvPr>
          <p:cNvSpPr txBox="1"/>
          <p:nvPr/>
        </p:nvSpPr>
        <p:spPr>
          <a:xfrm>
            <a:off x="9109662" y="641371"/>
            <a:ext cx="5749338" cy="875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92"/>
              </a:lnSpc>
            </a:pPr>
            <a:r>
              <a:rPr lang="ko-KR" altLang="en-US" sz="4000" dirty="0">
                <a:solidFill>
                  <a:srgbClr val="DE403C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하고자 하는 분석 주제</a:t>
            </a:r>
            <a:endParaRPr lang="en-US" sz="4000" dirty="0">
              <a:solidFill>
                <a:srgbClr val="DE403C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pic>
        <p:nvPicPr>
          <p:cNvPr id="24" name="그래픽 23" descr="대상">
            <a:extLst>
              <a:ext uri="{FF2B5EF4-FFF2-40B4-BE49-F238E27FC236}">
                <a16:creationId xmlns:a16="http://schemas.microsoft.com/office/drawing/2014/main" id="{B930855C-12FF-E370-B666-58361F254F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1703" y="675842"/>
            <a:ext cx="914400" cy="914400"/>
          </a:xfrm>
          <a:prstGeom prst="rect">
            <a:avLst/>
          </a:prstGeom>
        </p:spPr>
      </p:pic>
      <p:sp>
        <p:nvSpPr>
          <p:cNvPr id="26" name="TextBox 9">
            <a:extLst>
              <a:ext uri="{FF2B5EF4-FFF2-40B4-BE49-F238E27FC236}">
                <a16:creationId xmlns:a16="http://schemas.microsoft.com/office/drawing/2014/main" id="{F109078A-8C17-9455-B2D7-89D4E181C8DB}"/>
              </a:ext>
            </a:extLst>
          </p:cNvPr>
          <p:cNvSpPr txBox="1"/>
          <p:nvPr/>
        </p:nvSpPr>
        <p:spPr>
          <a:xfrm>
            <a:off x="9986414" y="1816527"/>
            <a:ext cx="6114050" cy="521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전체 구급출동 신고 수 분석</a:t>
            </a:r>
            <a:endParaRPr lang="en-US" sz="28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8" name="Freeform 3">
            <a:extLst>
              <a:ext uri="{FF2B5EF4-FFF2-40B4-BE49-F238E27FC236}">
                <a16:creationId xmlns:a16="http://schemas.microsoft.com/office/drawing/2014/main" id="{72BF362A-A23F-ACE2-505B-D4651730EDEA}"/>
              </a:ext>
            </a:extLst>
          </p:cNvPr>
          <p:cNvSpPr/>
          <p:nvPr/>
        </p:nvSpPr>
        <p:spPr>
          <a:xfrm rot="2047196">
            <a:off x="15019802" y="-1360507"/>
            <a:ext cx="1215645" cy="15919620"/>
          </a:xfrm>
          <a:custGeom>
            <a:avLst/>
            <a:gdLst/>
            <a:ahLst/>
            <a:cxnLst/>
            <a:rect l="l" t="t" r="r" b="b"/>
            <a:pathLst>
              <a:path w="2003333" h="2719194">
                <a:moveTo>
                  <a:pt x="51909" y="0"/>
                </a:moveTo>
                <a:lnTo>
                  <a:pt x="1951424" y="0"/>
                </a:lnTo>
                <a:cubicBezTo>
                  <a:pt x="1980093" y="0"/>
                  <a:pt x="2003333" y="23240"/>
                  <a:pt x="2003333" y="51909"/>
                </a:cubicBezTo>
                <a:lnTo>
                  <a:pt x="2003333" y="2667285"/>
                </a:lnTo>
                <a:cubicBezTo>
                  <a:pt x="2003333" y="2681052"/>
                  <a:pt x="1997864" y="2694256"/>
                  <a:pt x="1988129" y="2703990"/>
                </a:cubicBezTo>
                <a:cubicBezTo>
                  <a:pt x="1978395" y="2713725"/>
                  <a:pt x="1965191" y="2719194"/>
                  <a:pt x="1951424" y="2719194"/>
                </a:cubicBezTo>
                <a:lnTo>
                  <a:pt x="51909" y="2719194"/>
                </a:lnTo>
                <a:cubicBezTo>
                  <a:pt x="38142" y="2719194"/>
                  <a:pt x="24938" y="2713725"/>
                  <a:pt x="15204" y="2703990"/>
                </a:cubicBezTo>
                <a:cubicBezTo>
                  <a:pt x="5469" y="2694256"/>
                  <a:pt x="0" y="2681052"/>
                  <a:pt x="0" y="2667285"/>
                </a:cubicBezTo>
                <a:lnTo>
                  <a:pt x="0" y="51909"/>
                </a:lnTo>
                <a:cubicBezTo>
                  <a:pt x="0" y="38142"/>
                  <a:pt x="5469" y="24938"/>
                  <a:pt x="15204" y="15204"/>
                </a:cubicBezTo>
                <a:cubicBezTo>
                  <a:pt x="24938" y="5469"/>
                  <a:pt x="38142" y="0"/>
                  <a:pt x="5190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9" name="Freeform 3">
            <a:extLst>
              <a:ext uri="{FF2B5EF4-FFF2-40B4-BE49-F238E27FC236}">
                <a16:creationId xmlns:a16="http://schemas.microsoft.com/office/drawing/2014/main" id="{87084676-4F7D-6579-0243-0D76D1C9227D}"/>
              </a:ext>
            </a:extLst>
          </p:cNvPr>
          <p:cNvSpPr/>
          <p:nvPr/>
        </p:nvSpPr>
        <p:spPr>
          <a:xfrm rot="2047196">
            <a:off x="16536347" y="-694111"/>
            <a:ext cx="809395" cy="15919620"/>
          </a:xfrm>
          <a:custGeom>
            <a:avLst/>
            <a:gdLst/>
            <a:ahLst/>
            <a:cxnLst/>
            <a:rect l="l" t="t" r="r" b="b"/>
            <a:pathLst>
              <a:path w="2003333" h="2719194">
                <a:moveTo>
                  <a:pt x="51909" y="0"/>
                </a:moveTo>
                <a:lnTo>
                  <a:pt x="1951424" y="0"/>
                </a:lnTo>
                <a:cubicBezTo>
                  <a:pt x="1980093" y="0"/>
                  <a:pt x="2003333" y="23240"/>
                  <a:pt x="2003333" y="51909"/>
                </a:cubicBezTo>
                <a:lnTo>
                  <a:pt x="2003333" y="2667285"/>
                </a:lnTo>
                <a:cubicBezTo>
                  <a:pt x="2003333" y="2681052"/>
                  <a:pt x="1997864" y="2694256"/>
                  <a:pt x="1988129" y="2703990"/>
                </a:cubicBezTo>
                <a:cubicBezTo>
                  <a:pt x="1978395" y="2713725"/>
                  <a:pt x="1965191" y="2719194"/>
                  <a:pt x="1951424" y="2719194"/>
                </a:cubicBezTo>
                <a:lnTo>
                  <a:pt x="51909" y="2719194"/>
                </a:lnTo>
                <a:cubicBezTo>
                  <a:pt x="38142" y="2719194"/>
                  <a:pt x="24938" y="2713725"/>
                  <a:pt x="15204" y="2703990"/>
                </a:cubicBezTo>
                <a:cubicBezTo>
                  <a:pt x="5469" y="2694256"/>
                  <a:pt x="0" y="2681052"/>
                  <a:pt x="0" y="2667285"/>
                </a:cubicBezTo>
                <a:lnTo>
                  <a:pt x="0" y="51909"/>
                </a:lnTo>
                <a:cubicBezTo>
                  <a:pt x="0" y="38142"/>
                  <a:pt x="5469" y="24938"/>
                  <a:pt x="15204" y="15204"/>
                </a:cubicBezTo>
                <a:cubicBezTo>
                  <a:pt x="24938" y="5469"/>
                  <a:pt x="38142" y="0"/>
                  <a:pt x="5190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0" name="Freeform 3">
            <a:extLst>
              <a:ext uri="{FF2B5EF4-FFF2-40B4-BE49-F238E27FC236}">
                <a16:creationId xmlns:a16="http://schemas.microsoft.com/office/drawing/2014/main" id="{4A876B12-3776-23E6-CC57-9470F7549807}"/>
              </a:ext>
            </a:extLst>
          </p:cNvPr>
          <p:cNvSpPr/>
          <p:nvPr/>
        </p:nvSpPr>
        <p:spPr>
          <a:xfrm rot="2047196">
            <a:off x="17766408" y="-314028"/>
            <a:ext cx="542642" cy="15919620"/>
          </a:xfrm>
          <a:custGeom>
            <a:avLst/>
            <a:gdLst/>
            <a:ahLst/>
            <a:cxnLst/>
            <a:rect l="l" t="t" r="r" b="b"/>
            <a:pathLst>
              <a:path w="2003333" h="2719194">
                <a:moveTo>
                  <a:pt x="51909" y="0"/>
                </a:moveTo>
                <a:lnTo>
                  <a:pt x="1951424" y="0"/>
                </a:lnTo>
                <a:cubicBezTo>
                  <a:pt x="1980093" y="0"/>
                  <a:pt x="2003333" y="23240"/>
                  <a:pt x="2003333" y="51909"/>
                </a:cubicBezTo>
                <a:lnTo>
                  <a:pt x="2003333" y="2667285"/>
                </a:lnTo>
                <a:cubicBezTo>
                  <a:pt x="2003333" y="2681052"/>
                  <a:pt x="1997864" y="2694256"/>
                  <a:pt x="1988129" y="2703990"/>
                </a:cubicBezTo>
                <a:cubicBezTo>
                  <a:pt x="1978395" y="2713725"/>
                  <a:pt x="1965191" y="2719194"/>
                  <a:pt x="1951424" y="2719194"/>
                </a:cubicBezTo>
                <a:lnTo>
                  <a:pt x="51909" y="2719194"/>
                </a:lnTo>
                <a:cubicBezTo>
                  <a:pt x="38142" y="2719194"/>
                  <a:pt x="24938" y="2713725"/>
                  <a:pt x="15204" y="2703990"/>
                </a:cubicBezTo>
                <a:cubicBezTo>
                  <a:pt x="5469" y="2694256"/>
                  <a:pt x="0" y="2681052"/>
                  <a:pt x="0" y="2667285"/>
                </a:cubicBezTo>
                <a:lnTo>
                  <a:pt x="0" y="51909"/>
                </a:lnTo>
                <a:cubicBezTo>
                  <a:pt x="0" y="38142"/>
                  <a:pt x="5469" y="24938"/>
                  <a:pt x="15204" y="15204"/>
                </a:cubicBezTo>
                <a:cubicBezTo>
                  <a:pt x="24938" y="5469"/>
                  <a:pt x="38142" y="0"/>
                  <a:pt x="5190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00DF56C2-CDDC-0459-2916-ED795CCD327E}"/>
              </a:ext>
            </a:extLst>
          </p:cNvPr>
          <p:cNvSpPr/>
          <p:nvPr/>
        </p:nvSpPr>
        <p:spPr>
          <a:xfrm rot="2047196">
            <a:off x="18707207" y="-22632"/>
            <a:ext cx="359347" cy="15919620"/>
          </a:xfrm>
          <a:custGeom>
            <a:avLst/>
            <a:gdLst/>
            <a:ahLst/>
            <a:cxnLst/>
            <a:rect l="l" t="t" r="r" b="b"/>
            <a:pathLst>
              <a:path w="2003333" h="2719194">
                <a:moveTo>
                  <a:pt x="51909" y="0"/>
                </a:moveTo>
                <a:lnTo>
                  <a:pt x="1951424" y="0"/>
                </a:lnTo>
                <a:cubicBezTo>
                  <a:pt x="1980093" y="0"/>
                  <a:pt x="2003333" y="23240"/>
                  <a:pt x="2003333" y="51909"/>
                </a:cubicBezTo>
                <a:lnTo>
                  <a:pt x="2003333" y="2667285"/>
                </a:lnTo>
                <a:cubicBezTo>
                  <a:pt x="2003333" y="2681052"/>
                  <a:pt x="1997864" y="2694256"/>
                  <a:pt x="1988129" y="2703990"/>
                </a:cubicBezTo>
                <a:cubicBezTo>
                  <a:pt x="1978395" y="2713725"/>
                  <a:pt x="1965191" y="2719194"/>
                  <a:pt x="1951424" y="2719194"/>
                </a:cubicBezTo>
                <a:lnTo>
                  <a:pt x="51909" y="2719194"/>
                </a:lnTo>
                <a:cubicBezTo>
                  <a:pt x="38142" y="2719194"/>
                  <a:pt x="24938" y="2713725"/>
                  <a:pt x="15204" y="2703990"/>
                </a:cubicBezTo>
                <a:cubicBezTo>
                  <a:pt x="5469" y="2694256"/>
                  <a:pt x="0" y="2681052"/>
                  <a:pt x="0" y="2667285"/>
                </a:cubicBezTo>
                <a:lnTo>
                  <a:pt x="0" y="51909"/>
                </a:lnTo>
                <a:cubicBezTo>
                  <a:pt x="0" y="38142"/>
                  <a:pt x="5469" y="24938"/>
                  <a:pt x="15204" y="15204"/>
                </a:cubicBezTo>
                <a:cubicBezTo>
                  <a:pt x="24938" y="5469"/>
                  <a:pt x="38142" y="0"/>
                  <a:pt x="51909" y="0"/>
                </a:cubicBezTo>
                <a:close/>
              </a:path>
            </a:pathLst>
          </a:custGeom>
          <a:solidFill>
            <a:srgbClr val="FFFFFF"/>
          </a:solidFill>
        </p:spPr>
      </p:sp>
      <p:pic>
        <p:nvPicPr>
          <p:cNvPr id="45" name="그래픽 44" descr="월 단위 달력">
            <a:extLst>
              <a:ext uri="{FF2B5EF4-FFF2-40B4-BE49-F238E27FC236}">
                <a16:creationId xmlns:a16="http://schemas.microsoft.com/office/drawing/2014/main" id="{CB2A6E43-B203-D1BC-7DB2-C0794E93BF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95876" y="8276721"/>
            <a:ext cx="569716" cy="569716"/>
          </a:xfrm>
          <a:prstGeom prst="rect">
            <a:avLst/>
          </a:prstGeom>
        </p:spPr>
      </p:pic>
      <p:pic>
        <p:nvPicPr>
          <p:cNvPr id="47" name="그래픽 46" descr="검사 목록 RTL">
            <a:extLst>
              <a:ext uri="{FF2B5EF4-FFF2-40B4-BE49-F238E27FC236}">
                <a16:creationId xmlns:a16="http://schemas.microsoft.com/office/drawing/2014/main" id="{9BED2A1B-DF2E-CBC0-5334-6D278BB5F7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96888" y="1810957"/>
            <a:ext cx="678317" cy="678317"/>
          </a:xfrm>
          <a:prstGeom prst="rect">
            <a:avLst/>
          </a:prstGeom>
        </p:spPr>
      </p:pic>
      <p:pic>
        <p:nvPicPr>
          <p:cNvPr id="51" name="그래픽 50" descr="원형 차트">
            <a:extLst>
              <a:ext uri="{FF2B5EF4-FFF2-40B4-BE49-F238E27FC236}">
                <a16:creationId xmlns:a16="http://schemas.microsoft.com/office/drawing/2014/main" id="{5BAC92AF-B61E-1EA1-7048-E9098CD3A1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95876" y="2776782"/>
            <a:ext cx="521630" cy="521630"/>
          </a:xfrm>
          <a:prstGeom prst="rect">
            <a:avLst/>
          </a:prstGeom>
        </p:spPr>
      </p:pic>
      <p:sp>
        <p:nvSpPr>
          <p:cNvPr id="52" name="TextBox 9">
            <a:extLst>
              <a:ext uri="{FF2B5EF4-FFF2-40B4-BE49-F238E27FC236}">
                <a16:creationId xmlns:a16="http://schemas.microsoft.com/office/drawing/2014/main" id="{45353B9F-8AC3-ED29-5DE0-0AA2DA896CDC}"/>
              </a:ext>
            </a:extLst>
          </p:cNvPr>
          <p:cNvSpPr txBox="1"/>
          <p:nvPr/>
        </p:nvSpPr>
        <p:spPr>
          <a:xfrm>
            <a:off x="11388136" y="2693598"/>
            <a:ext cx="611405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전체 구급출동 신고 수 분석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-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성별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62704C63-684D-6391-47D2-864874BFDC45}"/>
              </a:ext>
            </a:extLst>
          </p:cNvPr>
          <p:cNvSpPr txBox="1"/>
          <p:nvPr/>
        </p:nvSpPr>
        <p:spPr>
          <a:xfrm>
            <a:off x="11388136" y="3381682"/>
            <a:ext cx="611405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전체 구급출동 신고 수 분석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-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계절별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54" name="TextBox 9">
            <a:extLst>
              <a:ext uri="{FF2B5EF4-FFF2-40B4-BE49-F238E27FC236}">
                <a16:creationId xmlns:a16="http://schemas.microsoft.com/office/drawing/2014/main" id="{56E0B040-D1E3-7A4E-E4E1-34358BEA8CE5}"/>
              </a:ext>
            </a:extLst>
          </p:cNvPr>
          <p:cNvSpPr txBox="1"/>
          <p:nvPr/>
        </p:nvSpPr>
        <p:spPr>
          <a:xfrm>
            <a:off x="11388136" y="4069766"/>
            <a:ext cx="611405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전체 구급출동 신고 수 분석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-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월별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55" name="TextBox 9">
            <a:extLst>
              <a:ext uri="{FF2B5EF4-FFF2-40B4-BE49-F238E27FC236}">
                <a16:creationId xmlns:a16="http://schemas.microsoft.com/office/drawing/2014/main" id="{5A6CCBD6-24A4-C63B-144F-4EF7816A2ED2}"/>
              </a:ext>
            </a:extLst>
          </p:cNvPr>
          <p:cNvSpPr txBox="1"/>
          <p:nvPr/>
        </p:nvSpPr>
        <p:spPr>
          <a:xfrm>
            <a:off x="11388136" y="4757849"/>
            <a:ext cx="611405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전체 구급출동 신고 수 분석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- 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연령별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56" name="TextBox 9">
            <a:extLst>
              <a:ext uri="{FF2B5EF4-FFF2-40B4-BE49-F238E27FC236}">
                <a16:creationId xmlns:a16="http://schemas.microsoft.com/office/drawing/2014/main" id="{EBED6656-70A0-A097-EABC-509D824C1B7D}"/>
              </a:ext>
            </a:extLst>
          </p:cNvPr>
          <p:cNvSpPr txBox="1"/>
          <p:nvPr/>
        </p:nvSpPr>
        <p:spPr>
          <a:xfrm>
            <a:off x="9986414" y="5733086"/>
            <a:ext cx="7234786" cy="521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</a:t>
            </a:r>
            <a:r>
              <a:rPr lang="ko-KR" altLang="en-US" sz="28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행정동별</a:t>
            </a:r>
            <a:r>
              <a:rPr lang="ko-KR" alt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구급출동 신고 수 분석</a:t>
            </a:r>
            <a:endParaRPr lang="en-US" sz="28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57" name="그래픽 56" descr="검사 목록 RTL">
            <a:extLst>
              <a:ext uri="{FF2B5EF4-FFF2-40B4-BE49-F238E27FC236}">
                <a16:creationId xmlns:a16="http://schemas.microsoft.com/office/drawing/2014/main" id="{A8EADA17-5027-D6CB-3F3A-61E869100A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96888" y="5727516"/>
            <a:ext cx="678317" cy="678317"/>
          </a:xfrm>
          <a:prstGeom prst="rect">
            <a:avLst/>
          </a:prstGeom>
        </p:spPr>
      </p:pic>
      <p:sp>
        <p:nvSpPr>
          <p:cNvPr id="58" name="TextBox 9">
            <a:extLst>
              <a:ext uri="{FF2B5EF4-FFF2-40B4-BE49-F238E27FC236}">
                <a16:creationId xmlns:a16="http://schemas.microsoft.com/office/drawing/2014/main" id="{930C6999-CE7F-CB10-262D-76D03E0CB7A4}"/>
              </a:ext>
            </a:extLst>
          </p:cNvPr>
          <p:cNvSpPr txBox="1"/>
          <p:nvPr/>
        </p:nvSpPr>
        <p:spPr>
          <a:xfrm>
            <a:off x="11388136" y="6517285"/>
            <a:ext cx="611405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</a:t>
            </a:r>
            <a:r>
              <a:rPr lang="ko-KR" altLang="en-US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행정동별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구급출동 신고 수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top 20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59" name="TextBox 9">
            <a:extLst>
              <a:ext uri="{FF2B5EF4-FFF2-40B4-BE49-F238E27FC236}">
                <a16:creationId xmlns:a16="http://schemas.microsoft.com/office/drawing/2014/main" id="{4B80A1E2-E4C5-AE9D-A78A-EA6261409A41}"/>
              </a:ext>
            </a:extLst>
          </p:cNvPr>
          <p:cNvSpPr txBox="1"/>
          <p:nvPr/>
        </p:nvSpPr>
        <p:spPr>
          <a:xfrm>
            <a:off x="9986414" y="7462701"/>
            <a:ext cx="7234786" cy="521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</a:t>
            </a:r>
            <a:r>
              <a:rPr lang="ko-KR" altLang="en-US" sz="28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행정동별</a:t>
            </a:r>
            <a:r>
              <a:rPr lang="ko-KR" altLang="en-US" sz="28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구급출동 속도 분석</a:t>
            </a:r>
            <a:endParaRPr lang="en-US" sz="28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60" name="그래픽 59" descr="검사 목록 RTL">
            <a:extLst>
              <a:ext uri="{FF2B5EF4-FFF2-40B4-BE49-F238E27FC236}">
                <a16:creationId xmlns:a16="http://schemas.microsoft.com/office/drawing/2014/main" id="{8387B570-5A6A-EEEE-BE48-D94D46EE2D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96888" y="7457131"/>
            <a:ext cx="678317" cy="678317"/>
          </a:xfrm>
          <a:prstGeom prst="rect">
            <a:avLst/>
          </a:prstGeom>
        </p:spPr>
      </p:pic>
      <p:sp>
        <p:nvSpPr>
          <p:cNvPr id="61" name="TextBox 9">
            <a:extLst>
              <a:ext uri="{FF2B5EF4-FFF2-40B4-BE49-F238E27FC236}">
                <a16:creationId xmlns:a16="http://schemas.microsoft.com/office/drawing/2014/main" id="{F27492F7-8493-ED26-6BF4-753186160E6A}"/>
              </a:ext>
            </a:extLst>
          </p:cNvPr>
          <p:cNvSpPr txBox="1"/>
          <p:nvPr/>
        </p:nvSpPr>
        <p:spPr>
          <a:xfrm>
            <a:off x="11388136" y="8246920"/>
            <a:ext cx="6595064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73" lvl="1">
              <a:lnSpc>
                <a:spcPts val="4340"/>
              </a:lnSpc>
            </a:pPr>
            <a:r>
              <a:rPr lang="ko-KR" altLang="en-US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신고수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top20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구급출동 속도 분석 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(</a:t>
            </a:r>
            <a:r>
              <a:rPr lang="ko-KR" altLang="en-US" sz="2000" dirty="0" err="1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요일별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시간대별</a:t>
            </a:r>
            <a:r>
              <a:rPr lang="en-US" altLang="ko-KR" sz="2000" dirty="0">
                <a:solidFill>
                  <a:srgbClr val="D75B3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)</a:t>
            </a:r>
            <a:endParaRPr lang="en-US" sz="2000" dirty="0">
              <a:solidFill>
                <a:srgbClr val="D75B3F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pic>
        <p:nvPicPr>
          <p:cNvPr id="62" name="그래픽 61" descr="가로 막대형 차트">
            <a:extLst>
              <a:ext uri="{FF2B5EF4-FFF2-40B4-BE49-F238E27FC236}">
                <a16:creationId xmlns:a16="http://schemas.microsoft.com/office/drawing/2014/main" id="{6E257922-2503-FA8D-86D9-AB5BE02E9D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013751" y="6553111"/>
            <a:ext cx="570147" cy="570147"/>
          </a:xfrm>
          <a:prstGeom prst="rect">
            <a:avLst/>
          </a:prstGeom>
        </p:spPr>
      </p:pic>
      <p:pic>
        <p:nvPicPr>
          <p:cNvPr id="63" name="그래픽 62" descr="원형 차트">
            <a:extLst>
              <a:ext uri="{FF2B5EF4-FFF2-40B4-BE49-F238E27FC236}">
                <a16:creationId xmlns:a16="http://schemas.microsoft.com/office/drawing/2014/main" id="{1874349E-18F0-3B85-6A83-71F568E249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95876" y="3458511"/>
            <a:ext cx="521630" cy="521630"/>
          </a:xfrm>
          <a:prstGeom prst="rect">
            <a:avLst/>
          </a:prstGeom>
        </p:spPr>
      </p:pic>
      <p:pic>
        <p:nvPicPr>
          <p:cNvPr id="64" name="그래픽 63" descr="가로 막대형 차트">
            <a:extLst>
              <a:ext uri="{FF2B5EF4-FFF2-40B4-BE49-F238E27FC236}">
                <a16:creationId xmlns:a16="http://schemas.microsoft.com/office/drawing/2014/main" id="{3ABFC460-623A-CEA1-1C35-34BB560C80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007712" y="4140240"/>
            <a:ext cx="546044" cy="546044"/>
          </a:xfrm>
          <a:prstGeom prst="rect">
            <a:avLst/>
          </a:prstGeom>
        </p:spPr>
      </p:pic>
      <p:pic>
        <p:nvPicPr>
          <p:cNvPr id="65" name="그래픽 64" descr="가로 막대형 차트">
            <a:extLst>
              <a:ext uri="{FF2B5EF4-FFF2-40B4-BE49-F238E27FC236}">
                <a16:creationId xmlns:a16="http://schemas.microsoft.com/office/drawing/2014/main" id="{AB30B4E9-B2C2-8E29-DB21-2BC545BDD3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007712" y="4846384"/>
            <a:ext cx="546044" cy="54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52" grpId="0"/>
      <p:bldP spid="53" grpId="0"/>
      <p:bldP spid="54" grpId="0"/>
      <p:bldP spid="55" grpId="0"/>
      <p:bldP spid="56" grpId="0"/>
      <p:bldP spid="58" grpId="0"/>
      <p:bldP spid="59" grpId="0"/>
      <p:bldP spid="6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1325</Words>
  <Application>Microsoft Office PowerPoint</Application>
  <PresentationFormat>사용자 지정</PresentationFormat>
  <Paragraphs>230</Paragraphs>
  <Slides>29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바른공군체 Medium</vt:lpstr>
      <vt:lpstr>바른공군체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Grant Proposal Presentation</dc:title>
  <dc:creator>Eunchong</dc:creator>
  <cp:lastModifiedBy>Eunchong</cp:lastModifiedBy>
  <cp:revision>104</cp:revision>
  <dcterms:created xsi:type="dcterms:W3CDTF">2006-08-16T00:00:00Z</dcterms:created>
  <dcterms:modified xsi:type="dcterms:W3CDTF">2023-03-24T02:14:55Z</dcterms:modified>
  <dc:identifier>DAFd7jImV0I</dc:identifier>
</cp:coreProperties>
</file>